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59" r:id="rId5"/>
    <p:sldId id="260" r:id="rId6"/>
    <p:sldId id="261" r:id="rId7"/>
    <p:sldId id="262" r:id="rId8"/>
    <p:sldId id="263" r:id="rId9"/>
    <p:sldId id="264" r:id="rId10"/>
    <p:sldId id="273" r:id="rId11"/>
    <p:sldId id="266" r:id="rId12"/>
    <p:sldId id="267" r:id="rId13"/>
    <p:sldId id="268" r:id="rId14"/>
    <p:sldId id="278" r:id="rId15"/>
    <p:sldId id="270" r:id="rId16"/>
    <p:sldId id="280" r:id="rId17"/>
    <p:sldId id="282" r:id="rId18"/>
    <p:sldId id="281" r:id="rId19"/>
    <p:sldId id="283" r:id="rId20"/>
    <p:sldId id="284" r:id="rId21"/>
    <p:sldId id="299" r:id="rId22"/>
    <p:sldId id="300" r:id="rId23"/>
    <p:sldId id="293" r:id="rId24"/>
    <p:sldId id="290" r:id="rId25"/>
    <p:sldId id="292" r:id="rId26"/>
    <p:sldId id="295" r:id="rId27"/>
    <p:sldId id="289" r:id="rId28"/>
    <p:sldId id="302" r:id="rId29"/>
    <p:sldId id="303" r:id="rId30"/>
    <p:sldId id="304" r:id="rId31"/>
    <p:sldId id="301"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78" d="100"/>
          <a:sy n="78" d="100"/>
        </p:scale>
        <p:origin x="869"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353845-01FB-450C-A073-FBF89FA7D13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1A044B9-110D-4676-824B-4B26DC528372}">
      <dgm:prSet/>
      <dgm:spPr/>
      <dgm:t>
        <a:bodyPr/>
        <a:lstStyle/>
        <a:p>
          <a:pPr>
            <a:lnSpc>
              <a:spcPct val="100000"/>
            </a:lnSpc>
          </a:pPr>
          <a:r>
            <a:rPr lang="en-IN" dirty="0"/>
            <a:t>In this model we hope to work on the RGB channels separately and perform colour corrections to each separately , mainly due to the difference in wavelengths and scattering of different colours.</a:t>
          </a:r>
          <a:endParaRPr lang="en-US" dirty="0"/>
        </a:p>
      </dgm:t>
    </dgm:pt>
    <dgm:pt modelId="{6AF8194D-344B-4441-9092-1DF762E517C3}" type="parTrans" cxnId="{2AA34210-FD9E-4C23-A416-969CB4BEEE96}">
      <dgm:prSet/>
      <dgm:spPr/>
      <dgm:t>
        <a:bodyPr/>
        <a:lstStyle/>
        <a:p>
          <a:endParaRPr lang="en-US"/>
        </a:p>
      </dgm:t>
    </dgm:pt>
    <dgm:pt modelId="{1BE4E373-B469-4031-BA10-FCA00443BCAC}" type="sibTrans" cxnId="{2AA34210-FD9E-4C23-A416-969CB4BEEE96}">
      <dgm:prSet/>
      <dgm:spPr/>
      <dgm:t>
        <a:bodyPr/>
        <a:lstStyle/>
        <a:p>
          <a:endParaRPr lang="en-US"/>
        </a:p>
      </dgm:t>
    </dgm:pt>
    <dgm:pt modelId="{8884F674-62BB-4D11-957A-18B70971330E}">
      <dgm:prSet/>
      <dgm:spPr/>
      <dgm:t>
        <a:bodyPr/>
        <a:lstStyle/>
        <a:p>
          <a:pPr>
            <a:lnSpc>
              <a:spcPct val="100000"/>
            </a:lnSpc>
          </a:pPr>
          <a:r>
            <a:rPr lang="en-IN" dirty="0"/>
            <a:t>Then we perform stationary wavelet transform to enhance image details like denoising , edge detection , feature detection , etc.</a:t>
          </a:r>
          <a:endParaRPr lang="en-US" dirty="0"/>
        </a:p>
      </dgm:t>
    </dgm:pt>
    <dgm:pt modelId="{E11A77DF-F333-4D30-BEB5-D71A812CBB5A}" type="parTrans" cxnId="{D63F43CC-B5A4-4DA0-8AC0-ED77EEAC0790}">
      <dgm:prSet/>
      <dgm:spPr/>
      <dgm:t>
        <a:bodyPr/>
        <a:lstStyle/>
        <a:p>
          <a:endParaRPr lang="en-US"/>
        </a:p>
      </dgm:t>
    </dgm:pt>
    <dgm:pt modelId="{A6CB3A23-4D3D-41D3-9618-CF31A7BA5413}" type="sibTrans" cxnId="{D63F43CC-B5A4-4DA0-8AC0-ED77EEAC0790}">
      <dgm:prSet/>
      <dgm:spPr/>
      <dgm:t>
        <a:bodyPr/>
        <a:lstStyle/>
        <a:p>
          <a:endParaRPr lang="en-US"/>
        </a:p>
      </dgm:t>
    </dgm:pt>
    <dgm:pt modelId="{BE5292BE-5B25-4D40-AE6D-0E895C74C0A6}">
      <dgm:prSet/>
      <dgm:spPr/>
      <dgm:t>
        <a:bodyPr/>
        <a:lstStyle/>
        <a:p>
          <a:pPr>
            <a:lnSpc>
              <a:spcPct val="100000"/>
            </a:lnSpc>
          </a:pPr>
          <a:r>
            <a:rPr lang="en-IN" dirty="0"/>
            <a:t>Then , we combine the RGB colour channels and perform contrast limited adaptive histogram equalization(CLAHE) to improve the contrast of the image.</a:t>
          </a:r>
          <a:endParaRPr lang="en-US" dirty="0"/>
        </a:p>
      </dgm:t>
    </dgm:pt>
    <dgm:pt modelId="{A9F49B1B-A42E-4859-967D-2D7859EDE143}" type="parTrans" cxnId="{06008E7E-35DA-474F-9772-34E83C7484ED}">
      <dgm:prSet/>
      <dgm:spPr/>
      <dgm:t>
        <a:bodyPr/>
        <a:lstStyle/>
        <a:p>
          <a:endParaRPr lang="en-US"/>
        </a:p>
      </dgm:t>
    </dgm:pt>
    <dgm:pt modelId="{394DD064-CCDC-43E9-BB03-CFE9F3862102}" type="sibTrans" cxnId="{06008E7E-35DA-474F-9772-34E83C7484ED}">
      <dgm:prSet/>
      <dgm:spPr/>
      <dgm:t>
        <a:bodyPr/>
        <a:lstStyle/>
        <a:p>
          <a:endParaRPr lang="en-US"/>
        </a:p>
      </dgm:t>
    </dgm:pt>
    <dgm:pt modelId="{F4F03CEE-F6D4-416D-AF52-1BA62D28FFED}" type="pres">
      <dgm:prSet presAssocID="{FC353845-01FB-450C-A073-FBF89FA7D13A}" presName="root" presStyleCnt="0">
        <dgm:presLayoutVars>
          <dgm:dir/>
          <dgm:resizeHandles val="exact"/>
        </dgm:presLayoutVars>
      </dgm:prSet>
      <dgm:spPr/>
    </dgm:pt>
    <dgm:pt modelId="{67C50F0E-BB92-4175-9C52-9E16FE85E944}" type="pres">
      <dgm:prSet presAssocID="{11A044B9-110D-4676-824B-4B26DC528372}" presName="compNode" presStyleCnt="0"/>
      <dgm:spPr/>
    </dgm:pt>
    <dgm:pt modelId="{DE88AE7E-DF5E-425B-98E1-64CD1E845007}" type="pres">
      <dgm:prSet presAssocID="{11A044B9-110D-4676-824B-4B26DC528372}" presName="bgRect" presStyleLbl="bgShp" presStyleIdx="0" presStyleCnt="3"/>
      <dgm:spPr/>
    </dgm:pt>
    <dgm:pt modelId="{07EB68A2-E553-4400-AC4F-38EB9F51049C}" type="pres">
      <dgm:prSet presAssocID="{11A044B9-110D-4676-824B-4B26DC52837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icroscope"/>
        </a:ext>
      </dgm:extLst>
    </dgm:pt>
    <dgm:pt modelId="{167160AE-8CFA-4D9B-8F5B-D131DC4872A3}" type="pres">
      <dgm:prSet presAssocID="{11A044B9-110D-4676-824B-4B26DC528372}" presName="spaceRect" presStyleCnt="0"/>
      <dgm:spPr/>
    </dgm:pt>
    <dgm:pt modelId="{1771241E-E689-49E2-9896-C04C0449AF73}" type="pres">
      <dgm:prSet presAssocID="{11A044B9-110D-4676-824B-4B26DC528372}" presName="parTx" presStyleLbl="revTx" presStyleIdx="0" presStyleCnt="3">
        <dgm:presLayoutVars>
          <dgm:chMax val="0"/>
          <dgm:chPref val="0"/>
        </dgm:presLayoutVars>
      </dgm:prSet>
      <dgm:spPr/>
    </dgm:pt>
    <dgm:pt modelId="{EDC877B7-99CB-4C79-8FD2-01D59818D554}" type="pres">
      <dgm:prSet presAssocID="{1BE4E373-B469-4031-BA10-FCA00443BCAC}" presName="sibTrans" presStyleCnt="0"/>
      <dgm:spPr/>
    </dgm:pt>
    <dgm:pt modelId="{A2929090-DF81-4752-A741-DC3497EBB6BB}" type="pres">
      <dgm:prSet presAssocID="{8884F674-62BB-4D11-957A-18B70971330E}" presName="compNode" presStyleCnt="0"/>
      <dgm:spPr/>
    </dgm:pt>
    <dgm:pt modelId="{D4D7ADDF-EB74-4895-AD21-2692D2687C3A}" type="pres">
      <dgm:prSet presAssocID="{8884F674-62BB-4D11-957A-18B70971330E}" presName="bgRect" presStyleLbl="bgShp" presStyleIdx="1" presStyleCnt="3"/>
      <dgm:spPr/>
    </dgm:pt>
    <dgm:pt modelId="{E366C220-2A42-41DE-BEB0-084EA96BCD73}" type="pres">
      <dgm:prSet presAssocID="{8884F674-62BB-4D11-957A-18B70971330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Voice"/>
        </a:ext>
      </dgm:extLst>
    </dgm:pt>
    <dgm:pt modelId="{27AF4A92-A265-497B-80A3-48C7B083453B}" type="pres">
      <dgm:prSet presAssocID="{8884F674-62BB-4D11-957A-18B70971330E}" presName="spaceRect" presStyleCnt="0"/>
      <dgm:spPr/>
    </dgm:pt>
    <dgm:pt modelId="{9DD4489A-31D9-41C6-BAA5-B0B3DD19EBA5}" type="pres">
      <dgm:prSet presAssocID="{8884F674-62BB-4D11-957A-18B70971330E}" presName="parTx" presStyleLbl="revTx" presStyleIdx="1" presStyleCnt="3">
        <dgm:presLayoutVars>
          <dgm:chMax val="0"/>
          <dgm:chPref val="0"/>
        </dgm:presLayoutVars>
      </dgm:prSet>
      <dgm:spPr/>
    </dgm:pt>
    <dgm:pt modelId="{632F9F8F-AD36-4D9D-9FB6-73B12B251A73}" type="pres">
      <dgm:prSet presAssocID="{A6CB3A23-4D3D-41D3-9618-CF31A7BA5413}" presName="sibTrans" presStyleCnt="0"/>
      <dgm:spPr/>
    </dgm:pt>
    <dgm:pt modelId="{F73DCD35-22E9-493A-8AD6-06564FD26AC7}" type="pres">
      <dgm:prSet presAssocID="{BE5292BE-5B25-4D40-AE6D-0E895C74C0A6}" presName="compNode" presStyleCnt="0"/>
      <dgm:spPr/>
    </dgm:pt>
    <dgm:pt modelId="{239EFD6F-1512-438B-9DFB-512CD5D29D38}" type="pres">
      <dgm:prSet presAssocID="{BE5292BE-5B25-4D40-AE6D-0E895C74C0A6}" presName="bgRect" presStyleLbl="bgShp" presStyleIdx="2" presStyleCnt="3"/>
      <dgm:spPr/>
    </dgm:pt>
    <dgm:pt modelId="{9E55162F-6A90-4DED-AF7A-E2CD998A9A24}" type="pres">
      <dgm:prSet presAssocID="{BE5292BE-5B25-4D40-AE6D-0E895C74C0A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auge"/>
        </a:ext>
      </dgm:extLst>
    </dgm:pt>
    <dgm:pt modelId="{F1235FAC-A75A-4966-87F8-958673AF531C}" type="pres">
      <dgm:prSet presAssocID="{BE5292BE-5B25-4D40-AE6D-0E895C74C0A6}" presName="spaceRect" presStyleCnt="0"/>
      <dgm:spPr/>
    </dgm:pt>
    <dgm:pt modelId="{008B9DE2-5268-490D-9DA7-971E6D995F1B}" type="pres">
      <dgm:prSet presAssocID="{BE5292BE-5B25-4D40-AE6D-0E895C74C0A6}" presName="parTx" presStyleLbl="revTx" presStyleIdx="2" presStyleCnt="3">
        <dgm:presLayoutVars>
          <dgm:chMax val="0"/>
          <dgm:chPref val="0"/>
        </dgm:presLayoutVars>
      </dgm:prSet>
      <dgm:spPr/>
    </dgm:pt>
  </dgm:ptLst>
  <dgm:cxnLst>
    <dgm:cxn modelId="{A8E5D000-F0E8-40E9-AA81-462D5D5E27E2}" type="presOf" srcId="{8884F674-62BB-4D11-957A-18B70971330E}" destId="{9DD4489A-31D9-41C6-BAA5-B0B3DD19EBA5}" srcOrd="0" destOrd="0" presId="urn:microsoft.com/office/officeart/2018/2/layout/IconVerticalSolidList"/>
    <dgm:cxn modelId="{2AA34210-FD9E-4C23-A416-969CB4BEEE96}" srcId="{FC353845-01FB-450C-A073-FBF89FA7D13A}" destId="{11A044B9-110D-4676-824B-4B26DC528372}" srcOrd="0" destOrd="0" parTransId="{6AF8194D-344B-4441-9092-1DF762E517C3}" sibTransId="{1BE4E373-B469-4031-BA10-FCA00443BCAC}"/>
    <dgm:cxn modelId="{440D2B71-A3DB-4800-8875-AFC10CA4E4F9}" type="presOf" srcId="{FC353845-01FB-450C-A073-FBF89FA7D13A}" destId="{F4F03CEE-F6D4-416D-AF52-1BA62D28FFED}" srcOrd="0" destOrd="0" presId="urn:microsoft.com/office/officeart/2018/2/layout/IconVerticalSolidList"/>
    <dgm:cxn modelId="{06008E7E-35DA-474F-9772-34E83C7484ED}" srcId="{FC353845-01FB-450C-A073-FBF89FA7D13A}" destId="{BE5292BE-5B25-4D40-AE6D-0E895C74C0A6}" srcOrd="2" destOrd="0" parTransId="{A9F49B1B-A42E-4859-967D-2D7859EDE143}" sibTransId="{394DD064-CCDC-43E9-BB03-CFE9F3862102}"/>
    <dgm:cxn modelId="{8C4539C2-DEF9-424D-AA94-93FCB97BC54F}" type="presOf" srcId="{11A044B9-110D-4676-824B-4B26DC528372}" destId="{1771241E-E689-49E2-9896-C04C0449AF73}" srcOrd="0" destOrd="0" presId="urn:microsoft.com/office/officeart/2018/2/layout/IconVerticalSolidList"/>
    <dgm:cxn modelId="{D63F43CC-B5A4-4DA0-8AC0-ED77EEAC0790}" srcId="{FC353845-01FB-450C-A073-FBF89FA7D13A}" destId="{8884F674-62BB-4D11-957A-18B70971330E}" srcOrd="1" destOrd="0" parTransId="{E11A77DF-F333-4D30-BEB5-D71A812CBB5A}" sibTransId="{A6CB3A23-4D3D-41D3-9618-CF31A7BA5413}"/>
    <dgm:cxn modelId="{DC145CE0-81A3-4460-91EA-544B8094A4E6}" type="presOf" srcId="{BE5292BE-5B25-4D40-AE6D-0E895C74C0A6}" destId="{008B9DE2-5268-490D-9DA7-971E6D995F1B}" srcOrd="0" destOrd="0" presId="urn:microsoft.com/office/officeart/2018/2/layout/IconVerticalSolidList"/>
    <dgm:cxn modelId="{4EFA2009-DA1A-44B6-BAC2-37B3EA91E2F5}" type="presParOf" srcId="{F4F03CEE-F6D4-416D-AF52-1BA62D28FFED}" destId="{67C50F0E-BB92-4175-9C52-9E16FE85E944}" srcOrd="0" destOrd="0" presId="urn:microsoft.com/office/officeart/2018/2/layout/IconVerticalSolidList"/>
    <dgm:cxn modelId="{609DCAAD-6623-4F9C-8E8C-F745158203E9}" type="presParOf" srcId="{67C50F0E-BB92-4175-9C52-9E16FE85E944}" destId="{DE88AE7E-DF5E-425B-98E1-64CD1E845007}" srcOrd="0" destOrd="0" presId="urn:microsoft.com/office/officeart/2018/2/layout/IconVerticalSolidList"/>
    <dgm:cxn modelId="{1CE54046-6C2A-4180-8EF1-F8A31FB35305}" type="presParOf" srcId="{67C50F0E-BB92-4175-9C52-9E16FE85E944}" destId="{07EB68A2-E553-4400-AC4F-38EB9F51049C}" srcOrd="1" destOrd="0" presId="urn:microsoft.com/office/officeart/2018/2/layout/IconVerticalSolidList"/>
    <dgm:cxn modelId="{F805CE65-B2F3-4B18-B016-33B0A3FDA5AE}" type="presParOf" srcId="{67C50F0E-BB92-4175-9C52-9E16FE85E944}" destId="{167160AE-8CFA-4D9B-8F5B-D131DC4872A3}" srcOrd="2" destOrd="0" presId="urn:microsoft.com/office/officeart/2018/2/layout/IconVerticalSolidList"/>
    <dgm:cxn modelId="{6FB2BB64-8B3D-43B4-A7FC-E655DDE36499}" type="presParOf" srcId="{67C50F0E-BB92-4175-9C52-9E16FE85E944}" destId="{1771241E-E689-49E2-9896-C04C0449AF73}" srcOrd="3" destOrd="0" presId="urn:microsoft.com/office/officeart/2018/2/layout/IconVerticalSolidList"/>
    <dgm:cxn modelId="{3246D3A7-EC34-418E-BE6C-EFEE936B0204}" type="presParOf" srcId="{F4F03CEE-F6D4-416D-AF52-1BA62D28FFED}" destId="{EDC877B7-99CB-4C79-8FD2-01D59818D554}" srcOrd="1" destOrd="0" presId="urn:microsoft.com/office/officeart/2018/2/layout/IconVerticalSolidList"/>
    <dgm:cxn modelId="{A0581D26-0286-458E-ABEA-12C83E5A091B}" type="presParOf" srcId="{F4F03CEE-F6D4-416D-AF52-1BA62D28FFED}" destId="{A2929090-DF81-4752-A741-DC3497EBB6BB}" srcOrd="2" destOrd="0" presId="urn:microsoft.com/office/officeart/2018/2/layout/IconVerticalSolidList"/>
    <dgm:cxn modelId="{56394AE2-62F5-4C09-8492-C3DCE4692312}" type="presParOf" srcId="{A2929090-DF81-4752-A741-DC3497EBB6BB}" destId="{D4D7ADDF-EB74-4895-AD21-2692D2687C3A}" srcOrd="0" destOrd="0" presId="urn:microsoft.com/office/officeart/2018/2/layout/IconVerticalSolidList"/>
    <dgm:cxn modelId="{E4DDDC44-BF86-4EEF-A9B9-BA34694D6EBD}" type="presParOf" srcId="{A2929090-DF81-4752-A741-DC3497EBB6BB}" destId="{E366C220-2A42-41DE-BEB0-084EA96BCD73}" srcOrd="1" destOrd="0" presId="urn:microsoft.com/office/officeart/2018/2/layout/IconVerticalSolidList"/>
    <dgm:cxn modelId="{B01C99B0-15F5-490D-AC3C-5C2E0F7ED588}" type="presParOf" srcId="{A2929090-DF81-4752-A741-DC3497EBB6BB}" destId="{27AF4A92-A265-497B-80A3-48C7B083453B}" srcOrd="2" destOrd="0" presId="urn:microsoft.com/office/officeart/2018/2/layout/IconVerticalSolidList"/>
    <dgm:cxn modelId="{6522A481-FE1E-46F4-A854-77F24B27C5B0}" type="presParOf" srcId="{A2929090-DF81-4752-A741-DC3497EBB6BB}" destId="{9DD4489A-31D9-41C6-BAA5-B0B3DD19EBA5}" srcOrd="3" destOrd="0" presId="urn:microsoft.com/office/officeart/2018/2/layout/IconVerticalSolidList"/>
    <dgm:cxn modelId="{707C871E-A71D-46AD-A765-220881968CD1}" type="presParOf" srcId="{F4F03CEE-F6D4-416D-AF52-1BA62D28FFED}" destId="{632F9F8F-AD36-4D9D-9FB6-73B12B251A73}" srcOrd="3" destOrd="0" presId="urn:microsoft.com/office/officeart/2018/2/layout/IconVerticalSolidList"/>
    <dgm:cxn modelId="{654E3063-962F-4327-8B5D-96E34809CACD}" type="presParOf" srcId="{F4F03CEE-F6D4-416D-AF52-1BA62D28FFED}" destId="{F73DCD35-22E9-493A-8AD6-06564FD26AC7}" srcOrd="4" destOrd="0" presId="urn:microsoft.com/office/officeart/2018/2/layout/IconVerticalSolidList"/>
    <dgm:cxn modelId="{5CE801CE-E868-4D04-9242-D045E37344C5}" type="presParOf" srcId="{F73DCD35-22E9-493A-8AD6-06564FD26AC7}" destId="{239EFD6F-1512-438B-9DFB-512CD5D29D38}" srcOrd="0" destOrd="0" presId="urn:microsoft.com/office/officeart/2018/2/layout/IconVerticalSolidList"/>
    <dgm:cxn modelId="{FB7419AB-4379-4603-A27D-AF7AC25DF4D2}" type="presParOf" srcId="{F73DCD35-22E9-493A-8AD6-06564FD26AC7}" destId="{9E55162F-6A90-4DED-AF7A-E2CD998A9A24}" srcOrd="1" destOrd="0" presId="urn:microsoft.com/office/officeart/2018/2/layout/IconVerticalSolidList"/>
    <dgm:cxn modelId="{B6A72113-C8EA-4FF8-9AA9-5A6A8474EF5C}" type="presParOf" srcId="{F73DCD35-22E9-493A-8AD6-06564FD26AC7}" destId="{F1235FAC-A75A-4966-87F8-958673AF531C}" srcOrd="2" destOrd="0" presId="urn:microsoft.com/office/officeart/2018/2/layout/IconVerticalSolidList"/>
    <dgm:cxn modelId="{4FEB583F-08A1-409C-92D3-DD69ED24809D}" type="presParOf" srcId="{F73DCD35-22E9-493A-8AD6-06564FD26AC7}" destId="{008B9DE2-5268-490D-9DA7-971E6D995F1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76235B-69CB-4221-823B-4585D858521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493D218-96FA-44A6-B79F-614F28C56A6B}">
      <dgm:prSet/>
      <dgm:spPr/>
      <dgm:t>
        <a:bodyPr/>
        <a:lstStyle/>
        <a:p>
          <a:pPr>
            <a:lnSpc>
              <a:spcPct val="100000"/>
            </a:lnSpc>
          </a:pPr>
          <a:r>
            <a:rPr lang="en-IN" dirty="0"/>
            <a:t>Traditional image processing techniques use correction methods based on colour statistics which are simple and efficient but depend on a constant fixed parameter </a:t>
          </a:r>
          <a:r>
            <a:rPr lang="el-GR"/>
            <a:t>λ</a:t>
          </a:r>
          <a:r>
            <a:rPr lang="en-IN" dirty="0"/>
            <a:t> to control the dynamic range of the image.</a:t>
          </a:r>
          <a:endParaRPr lang="en-US" dirty="0"/>
        </a:p>
      </dgm:t>
    </dgm:pt>
    <dgm:pt modelId="{5DDD4A36-F857-4C96-B63F-FF946212E868}" type="parTrans" cxnId="{8F0F6FE6-614A-4DB9-BDDF-95550992E1AD}">
      <dgm:prSet/>
      <dgm:spPr/>
      <dgm:t>
        <a:bodyPr/>
        <a:lstStyle/>
        <a:p>
          <a:endParaRPr lang="en-US"/>
        </a:p>
      </dgm:t>
    </dgm:pt>
    <dgm:pt modelId="{BB546FFC-149D-4DE8-826C-49D64F3A14B0}" type="sibTrans" cxnId="{8F0F6FE6-614A-4DB9-BDDF-95550992E1AD}">
      <dgm:prSet/>
      <dgm:spPr/>
      <dgm:t>
        <a:bodyPr/>
        <a:lstStyle/>
        <a:p>
          <a:endParaRPr lang="en-US"/>
        </a:p>
      </dgm:t>
    </dgm:pt>
    <dgm:pt modelId="{68B25E8D-8F46-45B8-825D-D85F27BC4325}">
      <dgm:prSet/>
      <dgm:spPr/>
      <dgm:t>
        <a:bodyPr/>
        <a:lstStyle/>
        <a:p>
          <a:pPr>
            <a:lnSpc>
              <a:spcPct val="100000"/>
            </a:lnSpc>
          </a:pPr>
          <a:r>
            <a:rPr lang="en-IN" dirty="0"/>
            <a:t>This constant λ does not account for the varying colour distributions in different underwater images.</a:t>
          </a:r>
          <a:endParaRPr lang="en-US" dirty="0"/>
        </a:p>
      </dgm:t>
    </dgm:pt>
    <dgm:pt modelId="{01E46CA8-5349-4E02-A736-13E45A3BC4CC}" type="parTrans" cxnId="{E64DAA42-DAEC-4C82-9523-A722C58B70E7}">
      <dgm:prSet/>
      <dgm:spPr/>
      <dgm:t>
        <a:bodyPr/>
        <a:lstStyle/>
        <a:p>
          <a:endParaRPr lang="en-US"/>
        </a:p>
      </dgm:t>
    </dgm:pt>
    <dgm:pt modelId="{041F809A-5707-47AD-82CD-76318BA6A965}" type="sibTrans" cxnId="{E64DAA42-DAEC-4C82-9523-A722C58B70E7}">
      <dgm:prSet/>
      <dgm:spPr/>
      <dgm:t>
        <a:bodyPr/>
        <a:lstStyle/>
        <a:p>
          <a:endParaRPr lang="en-US"/>
        </a:p>
      </dgm:t>
    </dgm:pt>
    <dgm:pt modelId="{750A2C73-6387-4232-85FF-E6CCA5578D90}">
      <dgm:prSet/>
      <dgm:spPr/>
      <dgm:t>
        <a:bodyPr/>
        <a:lstStyle/>
        <a:p>
          <a:pPr>
            <a:lnSpc>
              <a:spcPct val="100000"/>
            </a:lnSpc>
          </a:pPr>
          <a:r>
            <a:rPr lang="en-IN" dirty="0"/>
            <a:t>To account for this , we use </a:t>
          </a:r>
          <a:r>
            <a:rPr lang="el-GR"/>
            <a:t>λ</a:t>
          </a:r>
          <a:r>
            <a:rPr lang="en-IN" dirty="0"/>
            <a:t> , along with the mean and variance for each colour channel and the similarity value of each channel to design a new adaptive normalization range to better control the dynamic range of the image.</a:t>
          </a:r>
          <a:endParaRPr lang="en-US" dirty="0"/>
        </a:p>
      </dgm:t>
    </dgm:pt>
    <dgm:pt modelId="{9C16BC08-A3C2-4890-AD91-7537C454A681}" type="parTrans" cxnId="{B75AEE8D-CC6C-431F-BA3B-802EA9095A6E}">
      <dgm:prSet/>
      <dgm:spPr/>
      <dgm:t>
        <a:bodyPr/>
        <a:lstStyle/>
        <a:p>
          <a:endParaRPr lang="en-US"/>
        </a:p>
      </dgm:t>
    </dgm:pt>
    <dgm:pt modelId="{5B003062-D4C8-47F1-B4C6-CA34006ABEAE}" type="sibTrans" cxnId="{B75AEE8D-CC6C-431F-BA3B-802EA9095A6E}">
      <dgm:prSet/>
      <dgm:spPr/>
      <dgm:t>
        <a:bodyPr/>
        <a:lstStyle/>
        <a:p>
          <a:endParaRPr lang="en-US"/>
        </a:p>
      </dgm:t>
    </dgm:pt>
    <dgm:pt modelId="{8B99B163-9370-4C6E-A5C9-2ACBEBCB4138}" type="pres">
      <dgm:prSet presAssocID="{AE76235B-69CB-4221-823B-4585D858521E}" presName="root" presStyleCnt="0">
        <dgm:presLayoutVars>
          <dgm:dir/>
          <dgm:resizeHandles val="exact"/>
        </dgm:presLayoutVars>
      </dgm:prSet>
      <dgm:spPr/>
    </dgm:pt>
    <dgm:pt modelId="{5248E4EC-8F17-4041-AEF5-222BA53D450B}" type="pres">
      <dgm:prSet presAssocID="{F493D218-96FA-44A6-B79F-614F28C56A6B}" presName="compNode" presStyleCnt="0"/>
      <dgm:spPr/>
    </dgm:pt>
    <dgm:pt modelId="{1650FAE2-A159-41A8-8117-5F6D65E9FECE}" type="pres">
      <dgm:prSet presAssocID="{F493D218-96FA-44A6-B79F-614F28C56A6B}" presName="bgRect" presStyleLbl="bgShp" presStyleIdx="0" presStyleCnt="3"/>
      <dgm:spPr/>
    </dgm:pt>
    <dgm:pt modelId="{7D340BF6-9C5C-4665-BF8D-08E987CBCF1B}" type="pres">
      <dgm:prSet presAssocID="{F493D218-96FA-44A6-B79F-614F28C56A6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BF260198-2984-4F1B-86AA-2E1661D60C37}" type="pres">
      <dgm:prSet presAssocID="{F493D218-96FA-44A6-B79F-614F28C56A6B}" presName="spaceRect" presStyleCnt="0"/>
      <dgm:spPr/>
    </dgm:pt>
    <dgm:pt modelId="{82A44CB6-1A0C-492F-9382-93CD95F8F745}" type="pres">
      <dgm:prSet presAssocID="{F493D218-96FA-44A6-B79F-614F28C56A6B}" presName="parTx" presStyleLbl="revTx" presStyleIdx="0" presStyleCnt="3">
        <dgm:presLayoutVars>
          <dgm:chMax val="0"/>
          <dgm:chPref val="0"/>
        </dgm:presLayoutVars>
      </dgm:prSet>
      <dgm:spPr/>
    </dgm:pt>
    <dgm:pt modelId="{C516BEF7-5875-4E31-95A9-1451097EAB6F}" type="pres">
      <dgm:prSet presAssocID="{BB546FFC-149D-4DE8-826C-49D64F3A14B0}" presName="sibTrans" presStyleCnt="0"/>
      <dgm:spPr/>
    </dgm:pt>
    <dgm:pt modelId="{60C6E222-A287-4310-BAAD-FABF00F2B9DE}" type="pres">
      <dgm:prSet presAssocID="{68B25E8D-8F46-45B8-825D-D85F27BC4325}" presName="compNode" presStyleCnt="0"/>
      <dgm:spPr/>
    </dgm:pt>
    <dgm:pt modelId="{BB6487E2-AFC0-4C0F-A3C6-297F675A873D}" type="pres">
      <dgm:prSet presAssocID="{68B25E8D-8F46-45B8-825D-D85F27BC4325}" presName="bgRect" presStyleLbl="bgShp" presStyleIdx="1" presStyleCnt="3"/>
      <dgm:spPr/>
    </dgm:pt>
    <dgm:pt modelId="{BB00F1E0-4CBD-4FF2-9E7A-0BC602833B86}" type="pres">
      <dgm:prSet presAssocID="{68B25E8D-8F46-45B8-825D-D85F27BC432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hale"/>
        </a:ext>
      </dgm:extLst>
    </dgm:pt>
    <dgm:pt modelId="{F21D13B6-B696-4EC9-9DB0-555E291DE2D4}" type="pres">
      <dgm:prSet presAssocID="{68B25E8D-8F46-45B8-825D-D85F27BC4325}" presName="spaceRect" presStyleCnt="0"/>
      <dgm:spPr/>
    </dgm:pt>
    <dgm:pt modelId="{7B297B30-CF6D-43A6-87E3-437523284176}" type="pres">
      <dgm:prSet presAssocID="{68B25E8D-8F46-45B8-825D-D85F27BC4325}" presName="parTx" presStyleLbl="revTx" presStyleIdx="1" presStyleCnt="3">
        <dgm:presLayoutVars>
          <dgm:chMax val="0"/>
          <dgm:chPref val="0"/>
        </dgm:presLayoutVars>
      </dgm:prSet>
      <dgm:spPr/>
    </dgm:pt>
    <dgm:pt modelId="{75FF7E93-9869-405F-902E-47BE874744FE}" type="pres">
      <dgm:prSet presAssocID="{041F809A-5707-47AD-82CD-76318BA6A965}" presName="sibTrans" presStyleCnt="0"/>
      <dgm:spPr/>
    </dgm:pt>
    <dgm:pt modelId="{0DC7F8BC-52A7-46EC-9AF5-DC6069DA0258}" type="pres">
      <dgm:prSet presAssocID="{750A2C73-6387-4232-85FF-E6CCA5578D90}" presName="compNode" presStyleCnt="0"/>
      <dgm:spPr/>
    </dgm:pt>
    <dgm:pt modelId="{70D94ED6-7CB0-4020-AE59-7D20DB5165E7}" type="pres">
      <dgm:prSet presAssocID="{750A2C73-6387-4232-85FF-E6CCA5578D90}" presName="bgRect" presStyleLbl="bgShp" presStyleIdx="2" presStyleCnt="3"/>
      <dgm:spPr/>
    </dgm:pt>
    <dgm:pt modelId="{6855ED9A-1726-4056-A0B0-EF7BEF1A3346}" type="pres">
      <dgm:prSet presAssocID="{750A2C73-6387-4232-85FF-E6CCA5578D9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A35D558A-067D-4F5A-B323-294BEA10DEF1}" type="pres">
      <dgm:prSet presAssocID="{750A2C73-6387-4232-85FF-E6CCA5578D90}" presName="spaceRect" presStyleCnt="0"/>
      <dgm:spPr/>
    </dgm:pt>
    <dgm:pt modelId="{B909E196-072D-4B4F-AF06-3458C067AC69}" type="pres">
      <dgm:prSet presAssocID="{750A2C73-6387-4232-85FF-E6CCA5578D90}" presName="parTx" presStyleLbl="revTx" presStyleIdx="2" presStyleCnt="3">
        <dgm:presLayoutVars>
          <dgm:chMax val="0"/>
          <dgm:chPref val="0"/>
        </dgm:presLayoutVars>
      </dgm:prSet>
      <dgm:spPr/>
    </dgm:pt>
  </dgm:ptLst>
  <dgm:cxnLst>
    <dgm:cxn modelId="{EDC9CA1E-1662-45E0-B532-47C8D7DDE6DF}" type="presOf" srcId="{F493D218-96FA-44A6-B79F-614F28C56A6B}" destId="{82A44CB6-1A0C-492F-9382-93CD95F8F745}" srcOrd="0" destOrd="0" presId="urn:microsoft.com/office/officeart/2018/2/layout/IconVerticalSolidList"/>
    <dgm:cxn modelId="{E64DAA42-DAEC-4C82-9523-A722C58B70E7}" srcId="{AE76235B-69CB-4221-823B-4585D858521E}" destId="{68B25E8D-8F46-45B8-825D-D85F27BC4325}" srcOrd="1" destOrd="0" parTransId="{01E46CA8-5349-4E02-A736-13E45A3BC4CC}" sibTransId="{041F809A-5707-47AD-82CD-76318BA6A965}"/>
    <dgm:cxn modelId="{B75AEE8D-CC6C-431F-BA3B-802EA9095A6E}" srcId="{AE76235B-69CB-4221-823B-4585D858521E}" destId="{750A2C73-6387-4232-85FF-E6CCA5578D90}" srcOrd="2" destOrd="0" parTransId="{9C16BC08-A3C2-4890-AD91-7537C454A681}" sibTransId="{5B003062-D4C8-47F1-B4C6-CA34006ABEAE}"/>
    <dgm:cxn modelId="{AEC9CB9A-77F7-4A87-B3CC-AF5439206A7F}" type="presOf" srcId="{750A2C73-6387-4232-85FF-E6CCA5578D90}" destId="{B909E196-072D-4B4F-AF06-3458C067AC69}" srcOrd="0" destOrd="0" presId="urn:microsoft.com/office/officeart/2018/2/layout/IconVerticalSolidList"/>
    <dgm:cxn modelId="{F0C17D9D-068A-4D06-AD97-7DD067E1C17D}" type="presOf" srcId="{AE76235B-69CB-4221-823B-4585D858521E}" destId="{8B99B163-9370-4C6E-A5C9-2ACBEBCB4138}" srcOrd="0" destOrd="0" presId="urn:microsoft.com/office/officeart/2018/2/layout/IconVerticalSolidList"/>
    <dgm:cxn modelId="{96D4F0B4-C0F5-4024-B67D-F07A70B44EA0}" type="presOf" srcId="{68B25E8D-8F46-45B8-825D-D85F27BC4325}" destId="{7B297B30-CF6D-43A6-87E3-437523284176}" srcOrd="0" destOrd="0" presId="urn:microsoft.com/office/officeart/2018/2/layout/IconVerticalSolidList"/>
    <dgm:cxn modelId="{8F0F6FE6-614A-4DB9-BDDF-95550992E1AD}" srcId="{AE76235B-69CB-4221-823B-4585D858521E}" destId="{F493D218-96FA-44A6-B79F-614F28C56A6B}" srcOrd="0" destOrd="0" parTransId="{5DDD4A36-F857-4C96-B63F-FF946212E868}" sibTransId="{BB546FFC-149D-4DE8-826C-49D64F3A14B0}"/>
    <dgm:cxn modelId="{7941E94B-7DA6-4A03-BF65-44A62B505BE8}" type="presParOf" srcId="{8B99B163-9370-4C6E-A5C9-2ACBEBCB4138}" destId="{5248E4EC-8F17-4041-AEF5-222BA53D450B}" srcOrd="0" destOrd="0" presId="urn:microsoft.com/office/officeart/2018/2/layout/IconVerticalSolidList"/>
    <dgm:cxn modelId="{FCA36ADE-4F27-45D6-AF1E-677A14646F47}" type="presParOf" srcId="{5248E4EC-8F17-4041-AEF5-222BA53D450B}" destId="{1650FAE2-A159-41A8-8117-5F6D65E9FECE}" srcOrd="0" destOrd="0" presId="urn:microsoft.com/office/officeart/2018/2/layout/IconVerticalSolidList"/>
    <dgm:cxn modelId="{A407CC81-ECEB-4171-BE98-8620A6C2A85F}" type="presParOf" srcId="{5248E4EC-8F17-4041-AEF5-222BA53D450B}" destId="{7D340BF6-9C5C-4665-BF8D-08E987CBCF1B}" srcOrd="1" destOrd="0" presId="urn:microsoft.com/office/officeart/2018/2/layout/IconVerticalSolidList"/>
    <dgm:cxn modelId="{767DD386-32DA-4820-94FF-13F979E953FE}" type="presParOf" srcId="{5248E4EC-8F17-4041-AEF5-222BA53D450B}" destId="{BF260198-2984-4F1B-86AA-2E1661D60C37}" srcOrd="2" destOrd="0" presId="urn:microsoft.com/office/officeart/2018/2/layout/IconVerticalSolidList"/>
    <dgm:cxn modelId="{07E14D99-194F-4AE0-B870-9D35A4E873CF}" type="presParOf" srcId="{5248E4EC-8F17-4041-AEF5-222BA53D450B}" destId="{82A44CB6-1A0C-492F-9382-93CD95F8F745}" srcOrd="3" destOrd="0" presId="urn:microsoft.com/office/officeart/2018/2/layout/IconVerticalSolidList"/>
    <dgm:cxn modelId="{5118D55C-32A9-41DB-840D-D4B468AED5EC}" type="presParOf" srcId="{8B99B163-9370-4C6E-A5C9-2ACBEBCB4138}" destId="{C516BEF7-5875-4E31-95A9-1451097EAB6F}" srcOrd="1" destOrd="0" presId="urn:microsoft.com/office/officeart/2018/2/layout/IconVerticalSolidList"/>
    <dgm:cxn modelId="{B04990E3-F4E7-48F0-9C45-DAAB680A722D}" type="presParOf" srcId="{8B99B163-9370-4C6E-A5C9-2ACBEBCB4138}" destId="{60C6E222-A287-4310-BAAD-FABF00F2B9DE}" srcOrd="2" destOrd="0" presId="urn:microsoft.com/office/officeart/2018/2/layout/IconVerticalSolidList"/>
    <dgm:cxn modelId="{62C83BA8-64F2-4BA5-952C-9270529693A4}" type="presParOf" srcId="{60C6E222-A287-4310-BAAD-FABF00F2B9DE}" destId="{BB6487E2-AFC0-4C0F-A3C6-297F675A873D}" srcOrd="0" destOrd="0" presId="urn:microsoft.com/office/officeart/2018/2/layout/IconVerticalSolidList"/>
    <dgm:cxn modelId="{AD861B21-6C45-4CEC-B917-7D67B3DEA017}" type="presParOf" srcId="{60C6E222-A287-4310-BAAD-FABF00F2B9DE}" destId="{BB00F1E0-4CBD-4FF2-9E7A-0BC602833B86}" srcOrd="1" destOrd="0" presId="urn:microsoft.com/office/officeart/2018/2/layout/IconVerticalSolidList"/>
    <dgm:cxn modelId="{7EDDFD0C-6BA2-4A11-9370-C8EDAB976D4D}" type="presParOf" srcId="{60C6E222-A287-4310-BAAD-FABF00F2B9DE}" destId="{F21D13B6-B696-4EC9-9DB0-555E291DE2D4}" srcOrd="2" destOrd="0" presId="urn:microsoft.com/office/officeart/2018/2/layout/IconVerticalSolidList"/>
    <dgm:cxn modelId="{62358A35-0685-4834-A980-AE0D0F622CAA}" type="presParOf" srcId="{60C6E222-A287-4310-BAAD-FABF00F2B9DE}" destId="{7B297B30-CF6D-43A6-87E3-437523284176}" srcOrd="3" destOrd="0" presId="urn:microsoft.com/office/officeart/2018/2/layout/IconVerticalSolidList"/>
    <dgm:cxn modelId="{99072E21-5396-4695-A062-DF5B53FEA2F6}" type="presParOf" srcId="{8B99B163-9370-4C6E-A5C9-2ACBEBCB4138}" destId="{75FF7E93-9869-405F-902E-47BE874744FE}" srcOrd="3" destOrd="0" presId="urn:microsoft.com/office/officeart/2018/2/layout/IconVerticalSolidList"/>
    <dgm:cxn modelId="{BA28FD76-DE2E-48B7-AAA3-A4A2ACC910F2}" type="presParOf" srcId="{8B99B163-9370-4C6E-A5C9-2ACBEBCB4138}" destId="{0DC7F8BC-52A7-46EC-9AF5-DC6069DA0258}" srcOrd="4" destOrd="0" presId="urn:microsoft.com/office/officeart/2018/2/layout/IconVerticalSolidList"/>
    <dgm:cxn modelId="{9316FFED-0CF6-4FF9-B82A-C531179CB83C}" type="presParOf" srcId="{0DC7F8BC-52A7-46EC-9AF5-DC6069DA0258}" destId="{70D94ED6-7CB0-4020-AE59-7D20DB5165E7}" srcOrd="0" destOrd="0" presId="urn:microsoft.com/office/officeart/2018/2/layout/IconVerticalSolidList"/>
    <dgm:cxn modelId="{5EA53422-8635-4C3B-8BD9-756B457E92E1}" type="presParOf" srcId="{0DC7F8BC-52A7-46EC-9AF5-DC6069DA0258}" destId="{6855ED9A-1726-4056-A0B0-EF7BEF1A3346}" srcOrd="1" destOrd="0" presId="urn:microsoft.com/office/officeart/2018/2/layout/IconVerticalSolidList"/>
    <dgm:cxn modelId="{7B32AC9C-C454-4553-A4ED-D81EA9391407}" type="presParOf" srcId="{0DC7F8BC-52A7-46EC-9AF5-DC6069DA0258}" destId="{A35D558A-067D-4F5A-B323-294BEA10DEF1}" srcOrd="2" destOrd="0" presId="urn:microsoft.com/office/officeart/2018/2/layout/IconVerticalSolidList"/>
    <dgm:cxn modelId="{A61ED077-20E0-451A-BB29-415AEF7CFFFE}" type="presParOf" srcId="{0DC7F8BC-52A7-46EC-9AF5-DC6069DA0258}" destId="{B909E196-072D-4B4F-AF06-3458C067AC6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899006-D2E1-4A0F-A13B-BF09C638F5C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26EDDC3-9693-4F29-8A8D-4B1B579F7789}">
      <dgm:prSet/>
      <dgm:spPr/>
      <dgm:t>
        <a:bodyPr/>
        <a:lstStyle/>
        <a:p>
          <a:pPr>
            <a:lnSpc>
              <a:spcPct val="100000"/>
            </a:lnSpc>
          </a:pPr>
          <a:r>
            <a:rPr lang="en-IN" dirty="0"/>
            <a:t>Wavelet transform , due to its excellent ability in multi-scale analysis and preserving image details , has become an effective tool to deal with the underwater image challenges.</a:t>
          </a:r>
          <a:endParaRPr lang="en-US" dirty="0"/>
        </a:p>
      </dgm:t>
    </dgm:pt>
    <dgm:pt modelId="{BD21A8A0-F06C-4B5A-9CC5-68C8444F9B82}" type="parTrans" cxnId="{327E08CF-AFFE-4065-B5D6-63B5D764C640}">
      <dgm:prSet/>
      <dgm:spPr/>
      <dgm:t>
        <a:bodyPr/>
        <a:lstStyle/>
        <a:p>
          <a:endParaRPr lang="en-US"/>
        </a:p>
      </dgm:t>
    </dgm:pt>
    <dgm:pt modelId="{37AEB4F8-2B50-4690-9252-3E37C3058183}" type="sibTrans" cxnId="{327E08CF-AFFE-4065-B5D6-63B5D764C640}">
      <dgm:prSet/>
      <dgm:spPr/>
      <dgm:t>
        <a:bodyPr/>
        <a:lstStyle/>
        <a:p>
          <a:endParaRPr lang="en-US"/>
        </a:p>
      </dgm:t>
    </dgm:pt>
    <dgm:pt modelId="{A55AA1CA-F81D-42D2-948E-DF7460705E31}">
      <dgm:prSet/>
      <dgm:spPr/>
      <dgm:t>
        <a:bodyPr/>
        <a:lstStyle/>
        <a:p>
          <a:pPr>
            <a:lnSpc>
              <a:spcPct val="100000"/>
            </a:lnSpc>
          </a:pPr>
          <a:r>
            <a:rPr lang="en-IN" dirty="0"/>
            <a:t>We use stationary wavelet transform(SWT) rather than discrete wavelet transform(DWT) , </a:t>
          </a:r>
          <a:r>
            <a:rPr lang="en-US" b="0" i="0" dirty="0"/>
            <a:t>because stationary wavelet has translation invariance and produces a stable response to small translations of the image.</a:t>
          </a:r>
          <a:endParaRPr lang="en-US" dirty="0"/>
        </a:p>
      </dgm:t>
    </dgm:pt>
    <dgm:pt modelId="{FA9BAF15-CDA3-43F2-BEAD-353FB907F434}" type="parTrans" cxnId="{4538E929-421C-4210-BF88-ED9AD97A1832}">
      <dgm:prSet/>
      <dgm:spPr/>
      <dgm:t>
        <a:bodyPr/>
        <a:lstStyle/>
        <a:p>
          <a:endParaRPr lang="en-US"/>
        </a:p>
      </dgm:t>
    </dgm:pt>
    <dgm:pt modelId="{26DE81DB-3B1B-41EE-A427-B1C8934AEAF4}" type="sibTrans" cxnId="{4538E929-421C-4210-BF88-ED9AD97A1832}">
      <dgm:prSet/>
      <dgm:spPr/>
      <dgm:t>
        <a:bodyPr/>
        <a:lstStyle/>
        <a:p>
          <a:endParaRPr lang="en-US"/>
        </a:p>
      </dgm:t>
    </dgm:pt>
    <dgm:pt modelId="{996D807F-F9A4-40C4-A41A-05066DC46240}">
      <dgm:prSet/>
      <dgm:spPr/>
      <dgm:t>
        <a:bodyPr/>
        <a:lstStyle/>
        <a:p>
          <a:pPr>
            <a:lnSpc>
              <a:spcPct val="100000"/>
            </a:lnSpc>
          </a:pPr>
          <a:r>
            <a:rPr lang="en-US" b="0" i="0" dirty="0"/>
            <a:t>We choose the simplest member of Daubechies wavelets, the db1 (Haar) wavelet to make the objects and structures in underwater images more clearly recognizable, and further enhance the overall visibility and recognition of the images.</a:t>
          </a:r>
          <a:r>
            <a:rPr lang="en-US" dirty="0"/>
            <a:t> </a:t>
          </a:r>
        </a:p>
      </dgm:t>
    </dgm:pt>
    <dgm:pt modelId="{94B2ACA9-CFB6-46B4-9D09-19F180018ECE}" type="parTrans" cxnId="{CF549C9A-22AE-4FB1-A3B5-845EB1E11193}">
      <dgm:prSet/>
      <dgm:spPr/>
      <dgm:t>
        <a:bodyPr/>
        <a:lstStyle/>
        <a:p>
          <a:endParaRPr lang="en-US"/>
        </a:p>
      </dgm:t>
    </dgm:pt>
    <dgm:pt modelId="{375DEE1D-FBEF-4200-B249-F6FCF9CD7711}" type="sibTrans" cxnId="{CF549C9A-22AE-4FB1-A3B5-845EB1E11193}">
      <dgm:prSet/>
      <dgm:spPr/>
      <dgm:t>
        <a:bodyPr/>
        <a:lstStyle/>
        <a:p>
          <a:endParaRPr lang="en-US"/>
        </a:p>
      </dgm:t>
    </dgm:pt>
    <dgm:pt modelId="{DE8BCE5B-6B21-415D-9811-AF0E158DFAAB}" type="pres">
      <dgm:prSet presAssocID="{01899006-D2E1-4A0F-A13B-BF09C638F5CE}" presName="root" presStyleCnt="0">
        <dgm:presLayoutVars>
          <dgm:dir/>
          <dgm:resizeHandles val="exact"/>
        </dgm:presLayoutVars>
      </dgm:prSet>
      <dgm:spPr/>
    </dgm:pt>
    <dgm:pt modelId="{31E90DDC-0E29-4B51-8C36-3B2F620EF0F8}" type="pres">
      <dgm:prSet presAssocID="{926EDDC3-9693-4F29-8A8D-4B1B579F7789}" presName="compNode" presStyleCnt="0"/>
      <dgm:spPr/>
    </dgm:pt>
    <dgm:pt modelId="{E184E381-45B6-4738-BA09-56EB48F03650}" type="pres">
      <dgm:prSet presAssocID="{926EDDC3-9693-4F29-8A8D-4B1B579F7789}" presName="bgRect" presStyleLbl="bgShp" presStyleIdx="0" presStyleCnt="3"/>
      <dgm:spPr/>
    </dgm:pt>
    <dgm:pt modelId="{5C931D72-45B5-4EA1-89B1-3D97CB207788}" type="pres">
      <dgm:prSet presAssocID="{926EDDC3-9693-4F29-8A8D-4B1B579F778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bot"/>
        </a:ext>
      </dgm:extLst>
    </dgm:pt>
    <dgm:pt modelId="{56C7E9D3-2DF9-4AD1-BDD1-AF47D8838AA3}" type="pres">
      <dgm:prSet presAssocID="{926EDDC3-9693-4F29-8A8D-4B1B579F7789}" presName="spaceRect" presStyleCnt="0"/>
      <dgm:spPr/>
    </dgm:pt>
    <dgm:pt modelId="{D7D64CD6-266C-4A27-A240-0D23703B805B}" type="pres">
      <dgm:prSet presAssocID="{926EDDC3-9693-4F29-8A8D-4B1B579F7789}" presName="parTx" presStyleLbl="revTx" presStyleIdx="0" presStyleCnt="3">
        <dgm:presLayoutVars>
          <dgm:chMax val="0"/>
          <dgm:chPref val="0"/>
        </dgm:presLayoutVars>
      </dgm:prSet>
      <dgm:spPr/>
    </dgm:pt>
    <dgm:pt modelId="{FD728E6F-A182-4774-9537-3DCDEDC63614}" type="pres">
      <dgm:prSet presAssocID="{37AEB4F8-2B50-4690-9252-3E37C3058183}" presName="sibTrans" presStyleCnt="0"/>
      <dgm:spPr/>
    </dgm:pt>
    <dgm:pt modelId="{672A66E6-7FEC-429B-A73C-168327A15C10}" type="pres">
      <dgm:prSet presAssocID="{A55AA1CA-F81D-42D2-948E-DF7460705E31}" presName="compNode" presStyleCnt="0"/>
      <dgm:spPr/>
    </dgm:pt>
    <dgm:pt modelId="{2C41BAF2-60A5-48A8-A1E6-43C96B830D00}" type="pres">
      <dgm:prSet presAssocID="{A55AA1CA-F81D-42D2-948E-DF7460705E31}" presName="bgRect" presStyleLbl="bgShp" presStyleIdx="1" presStyleCnt="3"/>
      <dgm:spPr/>
    </dgm:pt>
    <dgm:pt modelId="{490AA861-7BF6-4175-B0C7-4231C9C2F699}" type="pres">
      <dgm:prSet presAssocID="{A55AA1CA-F81D-42D2-948E-DF7460705E3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tom"/>
        </a:ext>
      </dgm:extLst>
    </dgm:pt>
    <dgm:pt modelId="{B50CB2A6-1D2C-42EC-8602-AE950859698A}" type="pres">
      <dgm:prSet presAssocID="{A55AA1CA-F81D-42D2-948E-DF7460705E31}" presName="spaceRect" presStyleCnt="0"/>
      <dgm:spPr/>
    </dgm:pt>
    <dgm:pt modelId="{887ACE12-3829-418C-BBDE-151D72E722C3}" type="pres">
      <dgm:prSet presAssocID="{A55AA1CA-F81D-42D2-948E-DF7460705E31}" presName="parTx" presStyleLbl="revTx" presStyleIdx="1" presStyleCnt="3">
        <dgm:presLayoutVars>
          <dgm:chMax val="0"/>
          <dgm:chPref val="0"/>
        </dgm:presLayoutVars>
      </dgm:prSet>
      <dgm:spPr/>
    </dgm:pt>
    <dgm:pt modelId="{0E5C4B46-E072-43B3-836C-8A5BF53E6877}" type="pres">
      <dgm:prSet presAssocID="{26DE81DB-3B1B-41EE-A427-B1C8934AEAF4}" presName="sibTrans" presStyleCnt="0"/>
      <dgm:spPr/>
    </dgm:pt>
    <dgm:pt modelId="{426CA18F-A757-4114-AC07-3187C714A366}" type="pres">
      <dgm:prSet presAssocID="{996D807F-F9A4-40C4-A41A-05066DC46240}" presName="compNode" presStyleCnt="0"/>
      <dgm:spPr/>
    </dgm:pt>
    <dgm:pt modelId="{1A5A34A6-52C2-4400-8A93-DEA53482636F}" type="pres">
      <dgm:prSet presAssocID="{996D807F-F9A4-40C4-A41A-05066DC46240}" presName="bgRect" presStyleLbl="bgShp" presStyleIdx="2" presStyleCnt="3"/>
      <dgm:spPr/>
    </dgm:pt>
    <dgm:pt modelId="{CBEF3DE4-594F-4857-B270-26B8BF605DC8}" type="pres">
      <dgm:prSet presAssocID="{996D807F-F9A4-40C4-A41A-05066DC4624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ream"/>
        </a:ext>
      </dgm:extLst>
    </dgm:pt>
    <dgm:pt modelId="{6A6FFB61-10B9-4349-A05E-6C7D9B3DDBB9}" type="pres">
      <dgm:prSet presAssocID="{996D807F-F9A4-40C4-A41A-05066DC46240}" presName="spaceRect" presStyleCnt="0"/>
      <dgm:spPr/>
    </dgm:pt>
    <dgm:pt modelId="{5B538AFF-ABBE-49C9-AC0F-4ADDF0AA3D20}" type="pres">
      <dgm:prSet presAssocID="{996D807F-F9A4-40C4-A41A-05066DC46240}" presName="parTx" presStyleLbl="revTx" presStyleIdx="2" presStyleCnt="3">
        <dgm:presLayoutVars>
          <dgm:chMax val="0"/>
          <dgm:chPref val="0"/>
        </dgm:presLayoutVars>
      </dgm:prSet>
      <dgm:spPr/>
    </dgm:pt>
  </dgm:ptLst>
  <dgm:cxnLst>
    <dgm:cxn modelId="{BA89B307-D0D9-458B-8F08-24A4DB36BCA8}" type="presOf" srcId="{926EDDC3-9693-4F29-8A8D-4B1B579F7789}" destId="{D7D64CD6-266C-4A27-A240-0D23703B805B}" srcOrd="0" destOrd="0" presId="urn:microsoft.com/office/officeart/2018/2/layout/IconVerticalSolidList"/>
    <dgm:cxn modelId="{4538E929-421C-4210-BF88-ED9AD97A1832}" srcId="{01899006-D2E1-4A0F-A13B-BF09C638F5CE}" destId="{A55AA1CA-F81D-42D2-948E-DF7460705E31}" srcOrd="1" destOrd="0" parTransId="{FA9BAF15-CDA3-43F2-BEAD-353FB907F434}" sibTransId="{26DE81DB-3B1B-41EE-A427-B1C8934AEAF4}"/>
    <dgm:cxn modelId="{D36CD497-3C91-4D40-83D4-11880F0F3D98}" type="presOf" srcId="{996D807F-F9A4-40C4-A41A-05066DC46240}" destId="{5B538AFF-ABBE-49C9-AC0F-4ADDF0AA3D20}" srcOrd="0" destOrd="0" presId="urn:microsoft.com/office/officeart/2018/2/layout/IconVerticalSolidList"/>
    <dgm:cxn modelId="{CF549C9A-22AE-4FB1-A3B5-845EB1E11193}" srcId="{01899006-D2E1-4A0F-A13B-BF09C638F5CE}" destId="{996D807F-F9A4-40C4-A41A-05066DC46240}" srcOrd="2" destOrd="0" parTransId="{94B2ACA9-CFB6-46B4-9D09-19F180018ECE}" sibTransId="{375DEE1D-FBEF-4200-B249-F6FCF9CD7711}"/>
    <dgm:cxn modelId="{BDD1F9A6-803D-454E-8E4E-0916116617DD}" type="presOf" srcId="{01899006-D2E1-4A0F-A13B-BF09C638F5CE}" destId="{DE8BCE5B-6B21-415D-9811-AF0E158DFAAB}" srcOrd="0" destOrd="0" presId="urn:microsoft.com/office/officeart/2018/2/layout/IconVerticalSolidList"/>
    <dgm:cxn modelId="{5EAA4BAA-1C35-4F60-8D88-7A475A182B8B}" type="presOf" srcId="{A55AA1CA-F81D-42D2-948E-DF7460705E31}" destId="{887ACE12-3829-418C-BBDE-151D72E722C3}" srcOrd="0" destOrd="0" presId="urn:microsoft.com/office/officeart/2018/2/layout/IconVerticalSolidList"/>
    <dgm:cxn modelId="{327E08CF-AFFE-4065-B5D6-63B5D764C640}" srcId="{01899006-D2E1-4A0F-A13B-BF09C638F5CE}" destId="{926EDDC3-9693-4F29-8A8D-4B1B579F7789}" srcOrd="0" destOrd="0" parTransId="{BD21A8A0-F06C-4B5A-9CC5-68C8444F9B82}" sibTransId="{37AEB4F8-2B50-4690-9252-3E37C3058183}"/>
    <dgm:cxn modelId="{0D4D8981-1FDC-4F26-9089-8C1755B8DA75}" type="presParOf" srcId="{DE8BCE5B-6B21-415D-9811-AF0E158DFAAB}" destId="{31E90DDC-0E29-4B51-8C36-3B2F620EF0F8}" srcOrd="0" destOrd="0" presId="urn:microsoft.com/office/officeart/2018/2/layout/IconVerticalSolidList"/>
    <dgm:cxn modelId="{5CBAED2D-749C-4F90-BA7A-A5E4842F00C5}" type="presParOf" srcId="{31E90DDC-0E29-4B51-8C36-3B2F620EF0F8}" destId="{E184E381-45B6-4738-BA09-56EB48F03650}" srcOrd="0" destOrd="0" presId="urn:microsoft.com/office/officeart/2018/2/layout/IconVerticalSolidList"/>
    <dgm:cxn modelId="{951CAC09-2879-4F6A-B439-D8FE27A26E75}" type="presParOf" srcId="{31E90DDC-0E29-4B51-8C36-3B2F620EF0F8}" destId="{5C931D72-45B5-4EA1-89B1-3D97CB207788}" srcOrd="1" destOrd="0" presId="urn:microsoft.com/office/officeart/2018/2/layout/IconVerticalSolidList"/>
    <dgm:cxn modelId="{FFEC5D4D-07FB-4A7A-BD43-A10E9C416265}" type="presParOf" srcId="{31E90DDC-0E29-4B51-8C36-3B2F620EF0F8}" destId="{56C7E9D3-2DF9-4AD1-BDD1-AF47D8838AA3}" srcOrd="2" destOrd="0" presId="urn:microsoft.com/office/officeart/2018/2/layout/IconVerticalSolidList"/>
    <dgm:cxn modelId="{61B480A9-8FED-42EA-BB37-D0279F1B38B1}" type="presParOf" srcId="{31E90DDC-0E29-4B51-8C36-3B2F620EF0F8}" destId="{D7D64CD6-266C-4A27-A240-0D23703B805B}" srcOrd="3" destOrd="0" presId="urn:microsoft.com/office/officeart/2018/2/layout/IconVerticalSolidList"/>
    <dgm:cxn modelId="{978C5351-ABE5-457F-9030-B8304C3041C8}" type="presParOf" srcId="{DE8BCE5B-6B21-415D-9811-AF0E158DFAAB}" destId="{FD728E6F-A182-4774-9537-3DCDEDC63614}" srcOrd="1" destOrd="0" presId="urn:microsoft.com/office/officeart/2018/2/layout/IconVerticalSolidList"/>
    <dgm:cxn modelId="{6B4A1AD1-7A10-4B93-AE8F-93F2DDAA536C}" type="presParOf" srcId="{DE8BCE5B-6B21-415D-9811-AF0E158DFAAB}" destId="{672A66E6-7FEC-429B-A73C-168327A15C10}" srcOrd="2" destOrd="0" presId="urn:microsoft.com/office/officeart/2018/2/layout/IconVerticalSolidList"/>
    <dgm:cxn modelId="{19D9D423-08F2-4547-BA71-F274FD098246}" type="presParOf" srcId="{672A66E6-7FEC-429B-A73C-168327A15C10}" destId="{2C41BAF2-60A5-48A8-A1E6-43C96B830D00}" srcOrd="0" destOrd="0" presId="urn:microsoft.com/office/officeart/2018/2/layout/IconVerticalSolidList"/>
    <dgm:cxn modelId="{0CA7706F-0C55-4A50-8F93-BA3769B97ACE}" type="presParOf" srcId="{672A66E6-7FEC-429B-A73C-168327A15C10}" destId="{490AA861-7BF6-4175-B0C7-4231C9C2F699}" srcOrd="1" destOrd="0" presId="urn:microsoft.com/office/officeart/2018/2/layout/IconVerticalSolidList"/>
    <dgm:cxn modelId="{00419332-FDEC-42B2-86BC-AF22EFD775E9}" type="presParOf" srcId="{672A66E6-7FEC-429B-A73C-168327A15C10}" destId="{B50CB2A6-1D2C-42EC-8602-AE950859698A}" srcOrd="2" destOrd="0" presId="urn:microsoft.com/office/officeart/2018/2/layout/IconVerticalSolidList"/>
    <dgm:cxn modelId="{19C0D142-4A66-41CC-A832-E065EE0A7F72}" type="presParOf" srcId="{672A66E6-7FEC-429B-A73C-168327A15C10}" destId="{887ACE12-3829-418C-BBDE-151D72E722C3}" srcOrd="3" destOrd="0" presId="urn:microsoft.com/office/officeart/2018/2/layout/IconVerticalSolidList"/>
    <dgm:cxn modelId="{9F769F3B-1D89-42FB-B7D5-39182BBFC924}" type="presParOf" srcId="{DE8BCE5B-6B21-415D-9811-AF0E158DFAAB}" destId="{0E5C4B46-E072-43B3-836C-8A5BF53E6877}" srcOrd="3" destOrd="0" presId="urn:microsoft.com/office/officeart/2018/2/layout/IconVerticalSolidList"/>
    <dgm:cxn modelId="{18B89943-FE9A-4A23-AAA4-8FCCED1E12F0}" type="presParOf" srcId="{DE8BCE5B-6B21-415D-9811-AF0E158DFAAB}" destId="{426CA18F-A757-4114-AC07-3187C714A366}" srcOrd="4" destOrd="0" presId="urn:microsoft.com/office/officeart/2018/2/layout/IconVerticalSolidList"/>
    <dgm:cxn modelId="{FA1324C5-23F8-480C-914B-5E4D36BFBF15}" type="presParOf" srcId="{426CA18F-A757-4114-AC07-3187C714A366}" destId="{1A5A34A6-52C2-4400-8A93-DEA53482636F}" srcOrd="0" destOrd="0" presId="urn:microsoft.com/office/officeart/2018/2/layout/IconVerticalSolidList"/>
    <dgm:cxn modelId="{09D84CB4-DE2F-4F18-A40A-5B65F5ADAA49}" type="presParOf" srcId="{426CA18F-A757-4114-AC07-3187C714A366}" destId="{CBEF3DE4-594F-4857-B270-26B8BF605DC8}" srcOrd="1" destOrd="0" presId="urn:microsoft.com/office/officeart/2018/2/layout/IconVerticalSolidList"/>
    <dgm:cxn modelId="{1A3CCC0D-E996-4861-B81A-CE4E753F43A2}" type="presParOf" srcId="{426CA18F-A757-4114-AC07-3187C714A366}" destId="{6A6FFB61-10B9-4349-A05E-6C7D9B3DDBB9}" srcOrd="2" destOrd="0" presId="urn:microsoft.com/office/officeart/2018/2/layout/IconVerticalSolidList"/>
    <dgm:cxn modelId="{CC91B20D-4435-4BD7-9225-F85DF4C8607A}" type="presParOf" srcId="{426CA18F-A757-4114-AC07-3187C714A366}" destId="{5B538AFF-ABBE-49C9-AC0F-4ADDF0AA3D2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73E616-334A-4517-B26D-C13DEA53A680}" type="doc">
      <dgm:prSet loTypeId="urn:microsoft.com/office/officeart/2005/8/layout/vProcess5" loCatId="process" qsTypeId="urn:microsoft.com/office/officeart/2005/8/quickstyle/3d3" qsCatId="3D" csTypeId="urn:microsoft.com/office/officeart/2005/8/colors/accent0_3" csCatId="mainScheme" phldr="1"/>
      <dgm:spPr/>
      <dgm:t>
        <a:bodyPr/>
        <a:lstStyle/>
        <a:p>
          <a:endParaRPr lang="en-IN"/>
        </a:p>
      </dgm:t>
    </dgm:pt>
    <dgm:pt modelId="{9AD55E55-B1A8-4D22-9786-8DE8C91512DC}">
      <dgm:prSet phldrT="[Text]"/>
      <dgm:spPr/>
      <dgm:t>
        <a:bodyPr/>
        <a:lstStyle/>
        <a:p>
          <a:r>
            <a:rPr lang="en-IN" dirty="0"/>
            <a:t>Divide the image into non-overlapping tiles</a:t>
          </a:r>
        </a:p>
      </dgm:t>
    </dgm:pt>
    <dgm:pt modelId="{5440C6E8-DF21-40B6-B342-529DB476EA86}" type="parTrans" cxnId="{8030BD6E-D5F3-4E52-BFF8-61BC78E0A29D}">
      <dgm:prSet/>
      <dgm:spPr/>
      <dgm:t>
        <a:bodyPr/>
        <a:lstStyle/>
        <a:p>
          <a:endParaRPr lang="en-IN"/>
        </a:p>
      </dgm:t>
    </dgm:pt>
    <dgm:pt modelId="{86A6CCDF-DBCA-4CC8-9377-C4FB526A15BD}" type="sibTrans" cxnId="{8030BD6E-D5F3-4E52-BFF8-61BC78E0A29D}">
      <dgm:prSet/>
      <dgm:spPr/>
      <dgm:t>
        <a:bodyPr/>
        <a:lstStyle/>
        <a:p>
          <a:endParaRPr lang="en-IN" dirty="0"/>
        </a:p>
      </dgm:t>
    </dgm:pt>
    <dgm:pt modelId="{69748089-B249-462A-BF1C-914E4CF58A78}">
      <dgm:prSet phldrT="[Text]"/>
      <dgm:spPr/>
      <dgm:t>
        <a:bodyPr/>
        <a:lstStyle/>
        <a:p>
          <a:r>
            <a:rPr lang="en-US" b="0" i="0" dirty="0"/>
            <a:t>Apply histogram equalization independently to each tile.</a:t>
          </a:r>
          <a:endParaRPr lang="en-IN" dirty="0"/>
        </a:p>
      </dgm:t>
    </dgm:pt>
    <dgm:pt modelId="{4FCCF73E-8A90-4982-BC87-6D35DC0DC048}" type="parTrans" cxnId="{131FB8AE-CA86-4CA4-8D5C-7E71794FD3A7}">
      <dgm:prSet/>
      <dgm:spPr/>
      <dgm:t>
        <a:bodyPr/>
        <a:lstStyle/>
        <a:p>
          <a:endParaRPr lang="en-IN"/>
        </a:p>
      </dgm:t>
    </dgm:pt>
    <dgm:pt modelId="{F7B381F9-8D6B-4B68-BF9F-F3CA39FED6B2}" type="sibTrans" cxnId="{131FB8AE-CA86-4CA4-8D5C-7E71794FD3A7}">
      <dgm:prSet/>
      <dgm:spPr/>
      <dgm:t>
        <a:bodyPr/>
        <a:lstStyle/>
        <a:p>
          <a:endParaRPr lang="en-IN" dirty="0"/>
        </a:p>
      </dgm:t>
    </dgm:pt>
    <dgm:pt modelId="{F08F936D-8DAE-4814-A073-0282DEA0C5D2}">
      <dgm:prSet phldrT="[Text]"/>
      <dgm:spPr/>
      <dgm:t>
        <a:bodyPr/>
        <a:lstStyle/>
        <a:p>
          <a:r>
            <a:rPr lang="en-US" b="0" i="0" dirty="0"/>
            <a:t>Clip the pixel values in each tile to the specified contrast limit.</a:t>
          </a:r>
          <a:endParaRPr lang="en-IN" dirty="0"/>
        </a:p>
      </dgm:t>
    </dgm:pt>
    <dgm:pt modelId="{A0B4F0C3-32D3-4635-B964-BEFA06440010}" type="parTrans" cxnId="{7553A772-664F-4F41-9628-7801984D0A92}">
      <dgm:prSet/>
      <dgm:spPr/>
      <dgm:t>
        <a:bodyPr/>
        <a:lstStyle/>
        <a:p>
          <a:endParaRPr lang="en-IN"/>
        </a:p>
      </dgm:t>
    </dgm:pt>
    <dgm:pt modelId="{78B2E3E7-BEB9-4AA1-A274-7D757F09B15B}" type="sibTrans" cxnId="{7553A772-664F-4F41-9628-7801984D0A92}">
      <dgm:prSet/>
      <dgm:spPr/>
      <dgm:t>
        <a:bodyPr/>
        <a:lstStyle/>
        <a:p>
          <a:endParaRPr lang="en-IN" dirty="0"/>
        </a:p>
      </dgm:t>
    </dgm:pt>
    <dgm:pt modelId="{A2A66438-F5F3-4FB0-B7F0-0DF8DAFD854A}">
      <dgm:prSet phldrT="[Text]"/>
      <dgm:spPr/>
      <dgm:t>
        <a:bodyPr/>
        <a:lstStyle/>
        <a:p>
          <a:r>
            <a:rPr lang="en-US" b="0" i="0" dirty="0"/>
            <a:t>Interpolate the histogram-equalized tiles to obtain the final enhanced image.</a:t>
          </a:r>
          <a:endParaRPr lang="en-IN" dirty="0"/>
        </a:p>
      </dgm:t>
    </dgm:pt>
    <dgm:pt modelId="{49EB1F7F-FE5F-4BB1-805C-CD9A7C98EA14}" type="parTrans" cxnId="{271CF2E2-DC23-49AB-B762-29F52B2270C6}">
      <dgm:prSet/>
      <dgm:spPr/>
      <dgm:t>
        <a:bodyPr/>
        <a:lstStyle/>
        <a:p>
          <a:endParaRPr lang="en-IN"/>
        </a:p>
      </dgm:t>
    </dgm:pt>
    <dgm:pt modelId="{CD475DCA-B1AE-4A7B-B565-AE56471F2096}" type="sibTrans" cxnId="{271CF2E2-DC23-49AB-B762-29F52B2270C6}">
      <dgm:prSet/>
      <dgm:spPr/>
      <dgm:t>
        <a:bodyPr/>
        <a:lstStyle/>
        <a:p>
          <a:endParaRPr lang="en-IN"/>
        </a:p>
      </dgm:t>
    </dgm:pt>
    <dgm:pt modelId="{39E6E299-A7BE-4E32-8C71-3519230000A6}" type="pres">
      <dgm:prSet presAssocID="{CF73E616-334A-4517-B26D-C13DEA53A680}" presName="outerComposite" presStyleCnt="0">
        <dgm:presLayoutVars>
          <dgm:chMax val="5"/>
          <dgm:dir/>
          <dgm:resizeHandles val="exact"/>
        </dgm:presLayoutVars>
      </dgm:prSet>
      <dgm:spPr/>
    </dgm:pt>
    <dgm:pt modelId="{5BA8A5BA-F58B-4A4E-BF60-3165A112189A}" type="pres">
      <dgm:prSet presAssocID="{CF73E616-334A-4517-B26D-C13DEA53A680}" presName="dummyMaxCanvas" presStyleCnt="0">
        <dgm:presLayoutVars/>
      </dgm:prSet>
      <dgm:spPr/>
    </dgm:pt>
    <dgm:pt modelId="{127E3B53-5155-4AC3-8385-2E1091359E43}" type="pres">
      <dgm:prSet presAssocID="{CF73E616-334A-4517-B26D-C13DEA53A680}" presName="FourNodes_1" presStyleLbl="node1" presStyleIdx="0" presStyleCnt="4">
        <dgm:presLayoutVars>
          <dgm:bulletEnabled val="1"/>
        </dgm:presLayoutVars>
      </dgm:prSet>
      <dgm:spPr/>
    </dgm:pt>
    <dgm:pt modelId="{BF9481C2-EC18-402C-AA77-65D62E278127}" type="pres">
      <dgm:prSet presAssocID="{CF73E616-334A-4517-B26D-C13DEA53A680}" presName="FourNodes_2" presStyleLbl="node1" presStyleIdx="1" presStyleCnt="4">
        <dgm:presLayoutVars>
          <dgm:bulletEnabled val="1"/>
        </dgm:presLayoutVars>
      </dgm:prSet>
      <dgm:spPr/>
    </dgm:pt>
    <dgm:pt modelId="{7A97A408-6810-4A3C-9E1C-CF1F71E7FAAC}" type="pres">
      <dgm:prSet presAssocID="{CF73E616-334A-4517-B26D-C13DEA53A680}" presName="FourNodes_3" presStyleLbl="node1" presStyleIdx="2" presStyleCnt="4">
        <dgm:presLayoutVars>
          <dgm:bulletEnabled val="1"/>
        </dgm:presLayoutVars>
      </dgm:prSet>
      <dgm:spPr/>
    </dgm:pt>
    <dgm:pt modelId="{BEDB6C52-280A-415F-8DA9-E0F6828968BC}" type="pres">
      <dgm:prSet presAssocID="{CF73E616-334A-4517-B26D-C13DEA53A680}" presName="FourNodes_4" presStyleLbl="node1" presStyleIdx="3" presStyleCnt="4">
        <dgm:presLayoutVars>
          <dgm:bulletEnabled val="1"/>
        </dgm:presLayoutVars>
      </dgm:prSet>
      <dgm:spPr/>
    </dgm:pt>
    <dgm:pt modelId="{E3925910-33B9-47C5-807E-34F5AA2228B2}" type="pres">
      <dgm:prSet presAssocID="{CF73E616-334A-4517-B26D-C13DEA53A680}" presName="FourConn_1-2" presStyleLbl="fgAccFollowNode1" presStyleIdx="0" presStyleCnt="3">
        <dgm:presLayoutVars>
          <dgm:bulletEnabled val="1"/>
        </dgm:presLayoutVars>
      </dgm:prSet>
      <dgm:spPr/>
    </dgm:pt>
    <dgm:pt modelId="{06A8E208-509D-4AE0-82C9-AC4504F9B3B9}" type="pres">
      <dgm:prSet presAssocID="{CF73E616-334A-4517-B26D-C13DEA53A680}" presName="FourConn_2-3" presStyleLbl="fgAccFollowNode1" presStyleIdx="1" presStyleCnt="3">
        <dgm:presLayoutVars>
          <dgm:bulletEnabled val="1"/>
        </dgm:presLayoutVars>
      </dgm:prSet>
      <dgm:spPr/>
    </dgm:pt>
    <dgm:pt modelId="{41DC9D1E-335C-4175-96E0-2220E3C8014C}" type="pres">
      <dgm:prSet presAssocID="{CF73E616-334A-4517-B26D-C13DEA53A680}" presName="FourConn_3-4" presStyleLbl="fgAccFollowNode1" presStyleIdx="2" presStyleCnt="3">
        <dgm:presLayoutVars>
          <dgm:bulletEnabled val="1"/>
        </dgm:presLayoutVars>
      </dgm:prSet>
      <dgm:spPr/>
    </dgm:pt>
    <dgm:pt modelId="{BA175427-C686-4E6D-9A26-36DA1569DB0D}" type="pres">
      <dgm:prSet presAssocID="{CF73E616-334A-4517-B26D-C13DEA53A680}" presName="FourNodes_1_text" presStyleLbl="node1" presStyleIdx="3" presStyleCnt="4">
        <dgm:presLayoutVars>
          <dgm:bulletEnabled val="1"/>
        </dgm:presLayoutVars>
      </dgm:prSet>
      <dgm:spPr/>
    </dgm:pt>
    <dgm:pt modelId="{2BA614BA-AD42-4C0D-B35E-B5BA3C14BC88}" type="pres">
      <dgm:prSet presAssocID="{CF73E616-334A-4517-B26D-C13DEA53A680}" presName="FourNodes_2_text" presStyleLbl="node1" presStyleIdx="3" presStyleCnt="4">
        <dgm:presLayoutVars>
          <dgm:bulletEnabled val="1"/>
        </dgm:presLayoutVars>
      </dgm:prSet>
      <dgm:spPr/>
    </dgm:pt>
    <dgm:pt modelId="{3CCB5369-045E-4341-A788-E2615EB6D695}" type="pres">
      <dgm:prSet presAssocID="{CF73E616-334A-4517-B26D-C13DEA53A680}" presName="FourNodes_3_text" presStyleLbl="node1" presStyleIdx="3" presStyleCnt="4">
        <dgm:presLayoutVars>
          <dgm:bulletEnabled val="1"/>
        </dgm:presLayoutVars>
      </dgm:prSet>
      <dgm:spPr/>
    </dgm:pt>
    <dgm:pt modelId="{8F601814-B6DB-41F3-AF20-5399D7311C36}" type="pres">
      <dgm:prSet presAssocID="{CF73E616-334A-4517-B26D-C13DEA53A680}" presName="FourNodes_4_text" presStyleLbl="node1" presStyleIdx="3" presStyleCnt="4">
        <dgm:presLayoutVars>
          <dgm:bulletEnabled val="1"/>
        </dgm:presLayoutVars>
      </dgm:prSet>
      <dgm:spPr/>
    </dgm:pt>
  </dgm:ptLst>
  <dgm:cxnLst>
    <dgm:cxn modelId="{FD6EED04-FB8F-4D40-9347-8722A61549C4}" type="presOf" srcId="{A2A66438-F5F3-4FB0-B7F0-0DF8DAFD854A}" destId="{BEDB6C52-280A-415F-8DA9-E0F6828968BC}" srcOrd="0" destOrd="0" presId="urn:microsoft.com/office/officeart/2005/8/layout/vProcess5"/>
    <dgm:cxn modelId="{65906E11-50E1-4418-AC71-486AAA8CDD7C}" type="presOf" srcId="{F08F936D-8DAE-4814-A073-0282DEA0C5D2}" destId="{7A97A408-6810-4A3C-9E1C-CF1F71E7FAAC}" srcOrd="0" destOrd="0" presId="urn:microsoft.com/office/officeart/2005/8/layout/vProcess5"/>
    <dgm:cxn modelId="{8C846816-1381-4860-9883-634F88B5E68F}" type="presOf" srcId="{78B2E3E7-BEB9-4AA1-A274-7D757F09B15B}" destId="{41DC9D1E-335C-4175-96E0-2220E3C8014C}" srcOrd="0" destOrd="0" presId="urn:microsoft.com/office/officeart/2005/8/layout/vProcess5"/>
    <dgm:cxn modelId="{CA3E1762-70A4-4EDC-8ACA-9EB9EA8E6481}" type="presOf" srcId="{CF73E616-334A-4517-B26D-C13DEA53A680}" destId="{39E6E299-A7BE-4E32-8C71-3519230000A6}" srcOrd="0" destOrd="0" presId="urn:microsoft.com/office/officeart/2005/8/layout/vProcess5"/>
    <dgm:cxn modelId="{8030BD6E-D5F3-4E52-BFF8-61BC78E0A29D}" srcId="{CF73E616-334A-4517-B26D-C13DEA53A680}" destId="{9AD55E55-B1A8-4D22-9786-8DE8C91512DC}" srcOrd="0" destOrd="0" parTransId="{5440C6E8-DF21-40B6-B342-529DB476EA86}" sibTransId="{86A6CCDF-DBCA-4CC8-9377-C4FB526A15BD}"/>
    <dgm:cxn modelId="{7553A772-664F-4F41-9628-7801984D0A92}" srcId="{CF73E616-334A-4517-B26D-C13DEA53A680}" destId="{F08F936D-8DAE-4814-A073-0282DEA0C5D2}" srcOrd="2" destOrd="0" parTransId="{A0B4F0C3-32D3-4635-B964-BEFA06440010}" sibTransId="{78B2E3E7-BEB9-4AA1-A274-7D757F09B15B}"/>
    <dgm:cxn modelId="{528E7F75-5B3F-4C49-B11E-282A5BFAE666}" type="presOf" srcId="{F08F936D-8DAE-4814-A073-0282DEA0C5D2}" destId="{3CCB5369-045E-4341-A788-E2615EB6D695}" srcOrd="1" destOrd="0" presId="urn:microsoft.com/office/officeart/2005/8/layout/vProcess5"/>
    <dgm:cxn modelId="{BFEE2087-C636-4F84-8118-72068715B3E2}" type="presOf" srcId="{9AD55E55-B1A8-4D22-9786-8DE8C91512DC}" destId="{127E3B53-5155-4AC3-8385-2E1091359E43}" srcOrd="0" destOrd="0" presId="urn:microsoft.com/office/officeart/2005/8/layout/vProcess5"/>
    <dgm:cxn modelId="{FEC7B2A4-EDB6-48EE-8882-458EE535158A}" type="presOf" srcId="{A2A66438-F5F3-4FB0-B7F0-0DF8DAFD854A}" destId="{8F601814-B6DB-41F3-AF20-5399D7311C36}" srcOrd="1" destOrd="0" presId="urn:microsoft.com/office/officeart/2005/8/layout/vProcess5"/>
    <dgm:cxn modelId="{131FB8AE-CA86-4CA4-8D5C-7E71794FD3A7}" srcId="{CF73E616-334A-4517-B26D-C13DEA53A680}" destId="{69748089-B249-462A-BF1C-914E4CF58A78}" srcOrd="1" destOrd="0" parTransId="{4FCCF73E-8A90-4982-BC87-6D35DC0DC048}" sibTransId="{F7B381F9-8D6B-4B68-BF9F-F3CA39FED6B2}"/>
    <dgm:cxn modelId="{12F2E2D7-3010-438A-8CEA-AE1BA495D712}" type="presOf" srcId="{9AD55E55-B1A8-4D22-9786-8DE8C91512DC}" destId="{BA175427-C686-4E6D-9A26-36DA1569DB0D}" srcOrd="1" destOrd="0" presId="urn:microsoft.com/office/officeart/2005/8/layout/vProcess5"/>
    <dgm:cxn modelId="{254EA8D8-0DC8-4144-927F-3BEE6C5F5687}" type="presOf" srcId="{F7B381F9-8D6B-4B68-BF9F-F3CA39FED6B2}" destId="{06A8E208-509D-4AE0-82C9-AC4504F9B3B9}" srcOrd="0" destOrd="0" presId="urn:microsoft.com/office/officeart/2005/8/layout/vProcess5"/>
    <dgm:cxn modelId="{B2DCC6DD-810C-46FE-A948-F5C81E2ADD39}" type="presOf" srcId="{86A6CCDF-DBCA-4CC8-9377-C4FB526A15BD}" destId="{E3925910-33B9-47C5-807E-34F5AA2228B2}" srcOrd="0" destOrd="0" presId="urn:microsoft.com/office/officeart/2005/8/layout/vProcess5"/>
    <dgm:cxn modelId="{5C36C0E1-5F26-4C42-8564-D8407BF5A9FD}" type="presOf" srcId="{69748089-B249-462A-BF1C-914E4CF58A78}" destId="{BF9481C2-EC18-402C-AA77-65D62E278127}" srcOrd="0" destOrd="0" presId="urn:microsoft.com/office/officeart/2005/8/layout/vProcess5"/>
    <dgm:cxn modelId="{271CF2E2-DC23-49AB-B762-29F52B2270C6}" srcId="{CF73E616-334A-4517-B26D-C13DEA53A680}" destId="{A2A66438-F5F3-4FB0-B7F0-0DF8DAFD854A}" srcOrd="3" destOrd="0" parTransId="{49EB1F7F-FE5F-4BB1-805C-CD9A7C98EA14}" sibTransId="{CD475DCA-B1AE-4A7B-B565-AE56471F2096}"/>
    <dgm:cxn modelId="{BC43C4E3-9EBE-4A20-9185-068A7E36D280}" type="presOf" srcId="{69748089-B249-462A-BF1C-914E4CF58A78}" destId="{2BA614BA-AD42-4C0D-B35E-B5BA3C14BC88}" srcOrd="1" destOrd="0" presId="urn:microsoft.com/office/officeart/2005/8/layout/vProcess5"/>
    <dgm:cxn modelId="{E8C26076-52EA-4DB1-87D7-32A9269B4FED}" type="presParOf" srcId="{39E6E299-A7BE-4E32-8C71-3519230000A6}" destId="{5BA8A5BA-F58B-4A4E-BF60-3165A112189A}" srcOrd="0" destOrd="0" presId="urn:microsoft.com/office/officeart/2005/8/layout/vProcess5"/>
    <dgm:cxn modelId="{C22F7819-7503-4661-83EB-A5B92BA76D56}" type="presParOf" srcId="{39E6E299-A7BE-4E32-8C71-3519230000A6}" destId="{127E3B53-5155-4AC3-8385-2E1091359E43}" srcOrd="1" destOrd="0" presId="urn:microsoft.com/office/officeart/2005/8/layout/vProcess5"/>
    <dgm:cxn modelId="{39327622-3D0C-4E00-9AD0-7E6765392070}" type="presParOf" srcId="{39E6E299-A7BE-4E32-8C71-3519230000A6}" destId="{BF9481C2-EC18-402C-AA77-65D62E278127}" srcOrd="2" destOrd="0" presId="urn:microsoft.com/office/officeart/2005/8/layout/vProcess5"/>
    <dgm:cxn modelId="{E8721AA9-55DB-41E9-97E6-6AC0F910A0BB}" type="presParOf" srcId="{39E6E299-A7BE-4E32-8C71-3519230000A6}" destId="{7A97A408-6810-4A3C-9E1C-CF1F71E7FAAC}" srcOrd="3" destOrd="0" presId="urn:microsoft.com/office/officeart/2005/8/layout/vProcess5"/>
    <dgm:cxn modelId="{0EAB9A9D-21E1-4276-8ED9-26CF7A117418}" type="presParOf" srcId="{39E6E299-A7BE-4E32-8C71-3519230000A6}" destId="{BEDB6C52-280A-415F-8DA9-E0F6828968BC}" srcOrd="4" destOrd="0" presId="urn:microsoft.com/office/officeart/2005/8/layout/vProcess5"/>
    <dgm:cxn modelId="{A1B6B815-260B-44C6-9DE3-7698E235A90E}" type="presParOf" srcId="{39E6E299-A7BE-4E32-8C71-3519230000A6}" destId="{E3925910-33B9-47C5-807E-34F5AA2228B2}" srcOrd="5" destOrd="0" presId="urn:microsoft.com/office/officeart/2005/8/layout/vProcess5"/>
    <dgm:cxn modelId="{1AF3741D-6E83-466C-87FE-E772EDA3E32C}" type="presParOf" srcId="{39E6E299-A7BE-4E32-8C71-3519230000A6}" destId="{06A8E208-509D-4AE0-82C9-AC4504F9B3B9}" srcOrd="6" destOrd="0" presId="urn:microsoft.com/office/officeart/2005/8/layout/vProcess5"/>
    <dgm:cxn modelId="{486CA81A-4DE7-4C2C-BD8E-6C845376B13D}" type="presParOf" srcId="{39E6E299-A7BE-4E32-8C71-3519230000A6}" destId="{41DC9D1E-335C-4175-96E0-2220E3C8014C}" srcOrd="7" destOrd="0" presId="urn:microsoft.com/office/officeart/2005/8/layout/vProcess5"/>
    <dgm:cxn modelId="{745A70AA-92B9-4574-BCDE-1035EC511EA2}" type="presParOf" srcId="{39E6E299-A7BE-4E32-8C71-3519230000A6}" destId="{BA175427-C686-4E6D-9A26-36DA1569DB0D}" srcOrd="8" destOrd="0" presId="urn:microsoft.com/office/officeart/2005/8/layout/vProcess5"/>
    <dgm:cxn modelId="{690DC1EE-F2C7-4ED5-A9E0-1EDDA93B5F71}" type="presParOf" srcId="{39E6E299-A7BE-4E32-8C71-3519230000A6}" destId="{2BA614BA-AD42-4C0D-B35E-B5BA3C14BC88}" srcOrd="9" destOrd="0" presId="urn:microsoft.com/office/officeart/2005/8/layout/vProcess5"/>
    <dgm:cxn modelId="{E2C0D6E6-D29D-4305-9144-F62719B53A80}" type="presParOf" srcId="{39E6E299-A7BE-4E32-8C71-3519230000A6}" destId="{3CCB5369-045E-4341-A788-E2615EB6D695}" srcOrd="10" destOrd="0" presId="urn:microsoft.com/office/officeart/2005/8/layout/vProcess5"/>
    <dgm:cxn modelId="{682A4609-3A5F-48AE-B31A-3EAE4D2E1B35}" type="presParOf" srcId="{39E6E299-A7BE-4E32-8C71-3519230000A6}" destId="{8F601814-B6DB-41F3-AF20-5399D7311C36}"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81F0C3-A70D-49C9-9E8B-EDC2D7CC4989}" type="doc">
      <dgm:prSet loTypeId="urn:microsoft.com/office/officeart/2016/7/layout/RepeatingBendingProcessNew" loCatId="process" qsTypeId="urn:microsoft.com/office/officeart/2005/8/quickstyle/simple4" qsCatId="simple" csTypeId="urn:microsoft.com/office/officeart/2005/8/colors/colorful1" csCatId="colorful" phldr="1"/>
      <dgm:spPr/>
      <dgm:t>
        <a:bodyPr/>
        <a:lstStyle/>
        <a:p>
          <a:endParaRPr lang="en-US"/>
        </a:p>
      </dgm:t>
    </dgm:pt>
    <dgm:pt modelId="{550721AC-B371-481D-8A5B-4364878510FF}">
      <dgm:prSet/>
      <dgm:spPr/>
      <dgm:t>
        <a:bodyPr/>
        <a:lstStyle/>
        <a:p>
          <a:r>
            <a:rPr lang="en-IN"/>
            <a:t>Apply WAAD filter to the image</a:t>
          </a:r>
          <a:endParaRPr lang="en-US"/>
        </a:p>
      </dgm:t>
    </dgm:pt>
    <dgm:pt modelId="{7DA19328-5D79-4F84-9CCC-4009F702868B}" type="parTrans" cxnId="{26B67330-4362-4059-8770-128992500D3D}">
      <dgm:prSet/>
      <dgm:spPr/>
      <dgm:t>
        <a:bodyPr/>
        <a:lstStyle/>
        <a:p>
          <a:endParaRPr lang="en-US"/>
        </a:p>
      </dgm:t>
    </dgm:pt>
    <dgm:pt modelId="{A95CFB4E-0D7A-4D5B-9C52-29AA0C133F3C}" type="sibTrans" cxnId="{26B67330-4362-4059-8770-128992500D3D}">
      <dgm:prSet/>
      <dgm:spPr/>
      <dgm:t>
        <a:bodyPr/>
        <a:lstStyle/>
        <a:p>
          <a:endParaRPr lang="en-US"/>
        </a:p>
      </dgm:t>
    </dgm:pt>
    <dgm:pt modelId="{195177BE-4162-4DCF-A7B9-1D371A3A14BF}">
      <dgm:prSet/>
      <dgm:spPr/>
      <dgm:t>
        <a:bodyPr/>
        <a:lstStyle/>
        <a:p>
          <a:r>
            <a:rPr lang="en-IN" dirty="0"/>
            <a:t>Calculate the dynamic range of the histogram of image</a:t>
          </a:r>
          <a:endParaRPr lang="en-US" dirty="0"/>
        </a:p>
      </dgm:t>
    </dgm:pt>
    <dgm:pt modelId="{E8C7785E-9FEA-441F-8FA1-F0E1AE99D197}" type="parTrans" cxnId="{4CDB5B42-4C9A-4C91-B2A3-28026F3C6039}">
      <dgm:prSet/>
      <dgm:spPr/>
      <dgm:t>
        <a:bodyPr/>
        <a:lstStyle/>
        <a:p>
          <a:endParaRPr lang="en-US"/>
        </a:p>
      </dgm:t>
    </dgm:pt>
    <dgm:pt modelId="{062E87AB-B502-4CB2-9BF1-61D94101B455}" type="sibTrans" cxnId="{4CDB5B42-4C9A-4C91-B2A3-28026F3C6039}">
      <dgm:prSet/>
      <dgm:spPr/>
      <dgm:t>
        <a:bodyPr/>
        <a:lstStyle/>
        <a:p>
          <a:endParaRPr lang="en-US"/>
        </a:p>
      </dgm:t>
    </dgm:pt>
    <dgm:pt modelId="{09C899DD-3528-43CD-AB3D-EE98FEBB7D13}">
      <dgm:prSet/>
      <dgm:spPr/>
      <dgm:t>
        <a:bodyPr/>
        <a:lstStyle/>
        <a:p>
          <a:r>
            <a:rPr lang="en-IN"/>
            <a:t>Divide the dynamic range into k subparts</a:t>
          </a:r>
          <a:endParaRPr lang="en-US"/>
        </a:p>
      </dgm:t>
    </dgm:pt>
    <dgm:pt modelId="{49D2463F-D833-494B-B528-4D8297E627CD}" type="parTrans" cxnId="{3B2B6BF8-557F-4B41-88E6-CCD078265D69}">
      <dgm:prSet/>
      <dgm:spPr/>
      <dgm:t>
        <a:bodyPr/>
        <a:lstStyle/>
        <a:p>
          <a:endParaRPr lang="en-US"/>
        </a:p>
      </dgm:t>
    </dgm:pt>
    <dgm:pt modelId="{ADC4F21D-8B24-422F-AABE-65A6F0B33180}" type="sibTrans" cxnId="{3B2B6BF8-557F-4B41-88E6-CCD078265D69}">
      <dgm:prSet/>
      <dgm:spPr/>
      <dgm:t>
        <a:bodyPr/>
        <a:lstStyle/>
        <a:p>
          <a:endParaRPr lang="en-US"/>
        </a:p>
      </dgm:t>
    </dgm:pt>
    <dgm:pt modelId="{60BFCC82-8117-4632-9776-17C8BAD8E6D0}">
      <dgm:prSet/>
      <dgm:spPr/>
      <dgm:t>
        <a:bodyPr/>
        <a:lstStyle/>
        <a:p>
          <a:r>
            <a:rPr lang="en-IN" dirty="0"/>
            <a:t>Calculate the area ratio for each sub-histograms</a:t>
          </a:r>
          <a:endParaRPr lang="en-US" dirty="0"/>
        </a:p>
      </dgm:t>
    </dgm:pt>
    <dgm:pt modelId="{9FDCB51A-22A4-42E1-98F9-B767457333F4}" type="parTrans" cxnId="{66AFC925-6218-4E0F-86D2-4AC987BAD5D5}">
      <dgm:prSet/>
      <dgm:spPr/>
      <dgm:t>
        <a:bodyPr/>
        <a:lstStyle/>
        <a:p>
          <a:endParaRPr lang="en-US"/>
        </a:p>
      </dgm:t>
    </dgm:pt>
    <dgm:pt modelId="{D7A150C2-A0CC-4A3A-A169-996EDEBE0556}" type="sibTrans" cxnId="{66AFC925-6218-4E0F-86D2-4AC987BAD5D5}">
      <dgm:prSet/>
      <dgm:spPr/>
      <dgm:t>
        <a:bodyPr/>
        <a:lstStyle/>
        <a:p>
          <a:endParaRPr lang="en-US"/>
        </a:p>
      </dgm:t>
    </dgm:pt>
    <dgm:pt modelId="{2DB269EA-DB31-49BD-83E1-74B5A8BFE95D}">
      <dgm:prSet/>
      <dgm:spPr/>
      <dgm:t>
        <a:bodyPr/>
        <a:lstStyle/>
        <a:p>
          <a:r>
            <a:rPr lang="en-IN"/>
            <a:t>Resize the grayscale range based on the area ratio</a:t>
          </a:r>
          <a:endParaRPr lang="en-US"/>
        </a:p>
      </dgm:t>
    </dgm:pt>
    <dgm:pt modelId="{0B17BBC2-D196-40A5-A029-1F1DA6FE8442}" type="parTrans" cxnId="{26DD0555-D4DF-49D8-810D-ECE668730F83}">
      <dgm:prSet/>
      <dgm:spPr/>
      <dgm:t>
        <a:bodyPr/>
        <a:lstStyle/>
        <a:p>
          <a:endParaRPr lang="en-US"/>
        </a:p>
      </dgm:t>
    </dgm:pt>
    <dgm:pt modelId="{A871A926-F1C5-49E5-9924-5A6EBEB1BE43}" type="sibTrans" cxnId="{26DD0555-D4DF-49D8-810D-ECE668730F83}">
      <dgm:prSet/>
      <dgm:spPr/>
      <dgm:t>
        <a:bodyPr/>
        <a:lstStyle/>
        <a:p>
          <a:endParaRPr lang="en-US"/>
        </a:p>
      </dgm:t>
    </dgm:pt>
    <dgm:pt modelId="{E336946B-D2E0-44E2-9222-CF8307E5052F}">
      <dgm:prSet/>
      <dgm:spPr/>
      <dgm:t>
        <a:bodyPr/>
        <a:lstStyle/>
        <a:p>
          <a:r>
            <a:rPr lang="en-IN"/>
            <a:t>The intensities of histogram are uniformly redistributed in the resized grayscale range.</a:t>
          </a:r>
          <a:endParaRPr lang="en-US"/>
        </a:p>
      </dgm:t>
    </dgm:pt>
    <dgm:pt modelId="{4066B20A-5F0E-4241-8967-C7136D4263A9}" type="parTrans" cxnId="{37687644-AB48-487B-956A-B85FB8221641}">
      <dgm:prSet/>
      <dgm:spPr/>
      <dgm:t>
        <a:bodyPr/>
        <a:lstStyle/>
        <a:p>
          <a:endParaRPr lang="en-US"/>
        </a:p>
      </dgm:t>
    </dgm:pt>
    <dgm:pt modelId="{22B15340-5FA2-4D8A-9124-7998961E20AF}" type="sibTrans" cxnId="{37687644-AB48-487B-956A-B85FB8221641}">
      <dgm:prSet/>
      <dgm:spPr/>
      <dgm:t>
        <a:bodyPr/>
        <a:lstStyle/>
        <a:p>
          <a:endParaRPr lang="en-US"/>
        </a:p>
      </dgm:t>
    </dgm:pt>
    <dgm:pt modelId="{4AE6A77F-09BA-4404-9A4E-8CC8313E986C}">
      <dgm:prSet/>
      <dgm:spPr/>
      <dgm:t>
        <a:bodyPr/>
        <a:lstStyle/>
        <a:p>
          <a:r>
            <a:rPr lang="en-IN" dirty="0"/>
            <a:t>Gamma correction was applied to improve white balance.</a:t>
          </a:r>
          <a:endParaRPr lang="en-US" dirty="0"/>
        </a:p>
      </dgm:t>
    </dgm:pt>
    <dgm:pt modelId="{11C705FD-EA45-4AF6-A2B9-2441940727D7}" type="parTrans" cxnId="{9D93B059-871F-47E9-BC48-FE6E0C4D4CA4}">
      <dgm:prSet/>
      <dgm:spPr/>
      <dgm:t>
        <a:bodyPr/>
        <a:lstStyle/>
        <a:p>
          <a:endParaRPr lang="en-IN"/>
        </a:p>
      </dgm:t>
    </dgm:pt>
    <dgm:pt modelId="{EA02973B-990D-409C-89D4-A5E6758611A1}" type="sibTrans" cxnId="{9D93B059-871F-47E9-BC48-FE6E0C4D4CA4}">
      <dgm:prSet/>
      <dgm:spPr/>
      <dgm:t>
        <a:bodyPr/>
        <a:lstStyle/>
        <a:p>
          <a:endParaRPr lang="en-IN"/>
        </a:p>
      </dgm:t>
    </dgm:pt>
    <dgm:pt modelId="{D76E53B3-56F4-4368-9AB9-B66EBF7512A0}" type="pres">
      <dgm:prSet presAssocID="{9081F0C3-A70D-49C9-9E8B-EDC2D7CC4989}" presName="Name0" presStyleCnt="0">
        <dgm:presLayoutVars>
          <dgm:dir/>
          <dgm:resizeHandles val="exact"/>
        </dgm:presLayoutVars>
      </dgm:prSet>
      <dgm:spPr/>
    </dgm:pt>
    <dgm:pt modelId="{77AB332A-8A74-40A1-891D-CB75BD26D1CB}" type="pres">
      <dgm:prSet presAssocID="{550721AC-B371-481D-8A5B-4364878510FF}" presName="node" presStyleLbl="node1" presStyleIdx="0" presStyleCnt="7" custLinFactNeighborX="53064" custLinFactNeighborY="-67">
        <dgm:presLayoutVars>
          <dgm:bulletEnabled val="1"/>
        </dgm:presLayoutVars>
      </dgm:prSet>
      <dgm:spPr/>
    </dgm:pt>
    <dgm:pt modelId="{555DBBBC-BCC4-448F-9A61-072676326B30}" type="pres">
      <dgm:prSet presAssocID="{A95CFB4E-0D7A-4D5B-9C52-29AA0C133F3C}" presName="sibTrans" presStyleLbl="sibTrans1D1" presStyleIdx="0" presStyleCnt="6"/>
      <dgm:spPr/>
    </dgm:pt>
    <dgm:pt modelId="{8920C6B3-56D0-4BBD-9E88-4C0C43F54FDC}" type="pres">
      <dgm:prSet presAssocID="{A95CFB4E-0D7A-4D5B-9C52-29AA0C133F3C}" presName="connectorText" presStyleLbl="sibTrans1D1" presStyleIdx="0" presStyleCnt="6"/>
      <dgm:spPr/>
    </dgm:pt>
    <dgm:pt modelId="{6DD94017-4345-4539-BD31-29482C31CD9E}" type="pres">
      <dgm:prSet presAssocID="{195177BE-4162-4DCF-A7B9-1D371A3A14BF}" presName="node" presStyleLbl="node1" presStyleIdx="1" presStyleCnt="7" custLinFactNeighborX="56376" custLinFactNeighborY="-1342">
        <dgm:presLayoutVars>
          <dgm:bulletEnabled val="1"/>
        </dgm:presLayoutVars>
      </dgm:prSet>
      <dgm:spPr/>
    </dgm:pt>
    <dgm:pt modelId="{BFB06F42-7CD5-4C31-B0A4-81DF2CB8A685}" type="pres">
      <dgm:prSet presAssocID="{062E87AB-B502-4CB2-9BF1-61D94101B455}" presName="sibTrans" presStyleLbl="sibTrans1D1" presStyleIdx="1" presStyleCnt="6"/>
      <dgm:spPr/>
    </dgm:pt>
    <dgm:pt modelId="{79FEFDFF-82E1-465B-8125-6E6BC8721016}" type="pres">
      <dgm:prSet presAssocID="{062E87AB-B502-4CB2-9BF1-61D94101B455}" presName="connectorText" presStyleLbl="sibTrans1D1" presStyleIdx="1" presStyleCnt="6"/>
      <dgm:spPr/>
    </dgm:pt>
    <dgm:pt modelId="{3D89768A-AD94-4350-BB9C-A767AC5211D0}" type="pres">
      <dgm:prSet presAssocID="{09C899DD-3528-43CD-AB3D-EE98FEBB7D13}" presName="node" presStyleLbl="node1" presStyleIdx="2" presStyleCnt="7" custLinFactNeighborX="57546" custLinFactNeighborY="-1400">
        <dgm:presLayoutVars>
          <dgm:bulletEnabled val="1"/>
        </dgm:presLayoutVars>
      </dgm:prSet>
      <dgm:spPr/>
    </dgm:pt>
    <dgm:pt modelId="{62E7B313-E4C8-4FF4-8C9B-3E0A35F8AE7F}" type="pres">
      <dgm:prSet presAssocID="{ADC4F21D-8B24-422F-AABE-65A6F0B33180}" presName="sibTrans" presStyleLbl="sibTrans1D1" presStyleIdx="2" presStyleCnt="6"/>
      <dgm:spPr/>
    </dgm:pt>
    <dgm:pt modelId="{E9E80744-EC5D-404E-BDC3-3125575D57BE}" type="pres">
      <dgm:prSet presAssocID="{ADC4F21D-8B24-422F-AABE-65A6F0B33180}" presName="connectorText" presStyleLbl="sibTrans1D1" presStyleIdx="2" presStyleCnt="6"/>
      <dgm:spPr/>
    </dgm:pt>
    <dgm:pt modelId="{D0846AF0-8B31-4358-8840-E139D9C3AA9F}" type="pres">
      <dgm:prSet presAssocID="{60BFCC82-8117-4632-9776-17C8BAD8E6D0}" presName="node" presStyleLbl="node1" presStyleIdx="3" presStyleCnt="7" custLinFactX="-170204" custLinFactY="49873" custLinFactNeighborX="-200000" custLinFactNeighborY="100000">
        <dgm:presLayoutVars>
          <dgm:bulletEnabled val="1"/>
        </dgm:presLayoutVars>
      </dgm:prSet>
      <dgm:spPr/>
    </dgm:pt>
    <dgm:pt modelId="{98534E19-9F85-4197-8DDC-E278866F1CA3}" type="pres">
      <dgm:prSet presAssocID="{D7A150C2-A0CC-4A3A-A169-996EDEBE0556}" presName="sibTrans" presStyleLbl="sibTrans1D1" presStyleIdx="3" presStyleCnt="6"/>
      <dgm:spPr/>
    </dgm:pt>
    <dgm:pt modelId="{EC15FA2D-16B9-43A8-8D1D-238A798C9302}" type="pres">
      <dgm:prSet presAssocID="{D7A150C2-A0CC-4A3A-A169-996EDEBE0556}" presName="connectorText" presStyleLbl="sibTrans1D1" presStyleIdx="3" presStyleCnt="6"/>
      <dgm:spPr/>
    </dgm:pt>
    <dgm:pt modelId="{9CE8D342-45D4-4651-AD85-9AD51A5D5054}" type="pres">
      <dgm:prSet presAssocID="{2DB269EA-DB31-49BD-83E1-74B5A8BFE95D}" presName="node" presStyleLbl="node1" presStyleIdx="4" presStyleCnt="7" custLinFactX="21719" custLinFactNeighborX="100000" custLinFactNeighborY="9627">
        <dgm:presLayoutVars>
          <dgm:bulletEnabled val="1"/>
        </dgm:presLayoutVars>
      </dgm:prSet>
      <dgm:spPr/>
    </dgm:pt>
    <dgm:pt modelId="{12A14E57-0A14-40DF-BD70-5635716B7EA1}" type="pres">
      <dgm:prSet presAssocID="{A871A926-F1C5-49E5-9924-5A6EBEB1BE43}" presName="sibTrans" presStyleLbl="sibTrans1D1" presStyleIdx="4" presStyleCnt="6"/>
      <dgm:spPr/>
    </dgm:pt>
    <dgm:pt modelId="{46913E99-E70E-4BEA-A8FF-3B47A6D034A7}" type="pres">
      <dgm:prSet presAssocID="{A871A926-F1C5-49E5-9924-5A6EBEB1BE43}" presName="connectorText" presStyleLbl="sibTrans1D1" presStyleIdx="4" presStyleCnt="6"/>
      <dgm:spPr/>
    </dgm:pt>
    <dgm:pt modelId="{AF1DDE4F-F0B0-47C1-B87D-592DF1220FA9}" type="pres">
      <dgm:prSet presAssocID="{E336946B-D2E0-44E2-9222-CF8307E5052F}" presName="node" presStyleLbl="node1" presStyleIdx="5" presStyleCnt="7" custLinFactX="22635" custLinFactNeighborX="100000" custLinFactNeighborY="11259">
        <dgm:presLayoutVars>
          <dgm:bulletEnabled val="1"/>
        </dgm:presLayoutVars>
      </dgm:prSet>
      <dgm:spPr/>
    </dgm:pt>
    <dgm:pt modelId="{E836EDBE-4BE4-43E1-8600-26734DE9698B}" type="pres">
      <dgm:prSet presAssocID="{22B15340-5FA2-4D8A-9124-7998961E20AF}" presName="sibTrans" presStyleLbl="sibTrans1D1" presStyleIdx="5" presStyleCnt="6"/>
      <dgm:spPr/>
    </dgm:pt>
    <dgm:pt modelId="{E47A9F78-35C6-46BB-BD86-045AA562ED1E}" type="pres">
      <dgm:prSet presAssocID="{22B15340-5FA2-4D8A-9124-7998961E20AF}" presName="connectorText" presStyleLbl="sibTrans1D1" presStyleIdx="5" presStyleCnt="6"/>
      <dgm:spPr/>
    </dgm:pt>
    <dgm:pt modelId="{18F8F88E-108E-42AA-BA1B-B41686210132}" type="pres">
      <dgm:prSet presAssocID="{4AE6A77F-09BA-4404-9A4E-8CC8313E986C}" presName="node" presStyleLbl="node1" presStyleIdx="6" presStyleCnt="7" custLinFactX="23475" custLinFactNeighborX="100000" custLinFactNeighborY="10559">
        <dgm:presLayoutVars>
          <dgm:bulletEnabled val="1"/>
        </dgm:presLayoutVars>
      </dgm:prSet>
      <dgm:spPr/>
    </dgm:pt>
  </dgm:ptLst>
  <dgm:cxnLst>
    <dgm:cxn modelId="{D3C50704-E242-4DF6-811E-7D6193560B88}" type="presOf" srcId="{550721AC-B371-481D-8A5B-4364878510FF}" destId="{77AB332A-8A74-40A1-891D-CB75BD26D1CB}" srcOrd="0" destOrd="0" presId="urn:microsoft.com/office/officeart/2016/7/layout/RepeatingBendingProcessNew"/>
    <dgm:cxn modelId="{056B5709-BCCA-4599-A596-B7E1F04EBB9D}" type="presOf" srcId="{195177BE-4162-4DCF-A7B9-1D371A3A14BF}" destId="{6DD94017-4345-4539-BD31-29482C31CD9E}" srcOrd="0" destOrd="0" presId="urn:microsoft.com/office/officeart/2016/7/layout/RepeatingBendingProcessNew"/>
    <dgm:cxn modelId="{2421ED16-D2F0-45B2-99C7-E2B8A2A7BFAE}" type="presOf" srcId="{ADC4F21D-8B24-422F-AABE-65A6F0B33180}" destId="{E9E80744-EC5D-404E-BDC3-3125575D57BE}" srcOrd="1" destOrd="0" presId="urn:microsoft.com/office/officeart/2016/7/layout/RepeatingBendingProcessNew"/>
    <dgm:cxn modelId="{545DB722-BC9A-457B-AC8C-ABA8FFA9D197}" type="presOf" srcId="{22B15340-5FA2-4D8A-9124-7998961E20AF}" destId="{E836EDBE-4BE4-43E1-8600-26734DE9698B}" srcOrd="0" destOrd="0" presId="urn:microsoft.com/office/officeart/2016/7/layout/RepeatingBendingProcessNew"/>
    <dgm:cxn modelId="{66AFC925-6218-4E0F-86D2-4AC987BAD5D5}" srcId="{9081F0C3-A70D-49C9-9E8B-EDC2D7CC4989}" destId="{60BFCC82-8117-4632-9776-17C8BAD8E6D0}" srcOrd="3" destOrd="0" parTransId="{9FDCB51A-22A4-42E1-98F9-B767457333F4}" sibTransId="{D7A150C2-A0CC-4A3A-A169-996EDEBE0556}"/>
    <dgm:cxn modelId="{470A0F2C-710B-4BF0-BBDE-0FE730F5EFF2}" type="presOf" srcId="{A871A926-F1C5-49E5-9924-5A6EBEB1BE43}" destId="{12A14E57-0A14-40DF-BD70-5635716B7EA1}" srcOrd="0" destOrd="0" presId="urn:microsoft.com/office/officeart/2016/7/layout/RepeatingBendingProcessNew"/>
    <dgm:cxn modelId="{26B67330-4362-4059-8770-128992500D3D}" srcId="{9081F0C3-A70D-49C9-9E8B-EDC2D7CC4989}" destId="{550721AC-B371-481D-8A5B-4364878510FF}" srcOrd="0" destOrd="0" parTransId="{7DA19328-5D79-4F84-9CCC-4009F702868B}" sibTransId="{A95CFB4E-0D7A-4D5B-9C52-29AA0C133F3C}"/>
    <dgm:cxn modelId="{5D13E43A-D8EC-4DC6-B56C-3674E8121336}" type="presOf" srcId="{D7A150C2-A0CC-4A3A-A169-996EDEBE0556}" destId="{98534E19-9F85-4197-8DDC-E278866F1CA3}" srcOrd="0" destOrd="0" presId="urn:microsoft.com/office/officeart/2016/7/layout/RepeatingBendingProcessNew"/>
    <dgm:cxn modelId="{37B2753B-A1A1-44F4-9065-744A61B89677}" type="presOf" srcId="{60BFCC82-8117-4632-9776-17C8BAD8E6D0}" destId="{D0846AF0-8B31-4358-8840-E139D9C3AA9F}" srcOrd="0" destOrd="0" presId="urn:microsoft.com/office/officeart/2016/7/layout/RepeatingBendingProcessNew"/>
    <dgm:cxn modelId="{566A813C-0B93-48F6-A699-BB2531DD27E0}" type="presOf" srcId="{D7A150C2-A0CC-4A3A-A169-996EDEBE0556}" destId="{EC15FA2D-16B9-43A8-8D1D-238A798C9302}" srcOrd="1" destOrd="0" presId="urn:microsoft.com/office/officeart/2016/7/layout/RepeatingBendingProcessNew"/>
    <dgm:cxn modelId="{4CDB5B42-4C9A-4C91-B2A3-28026F3C6039}" srcId="{9081F0C3-A70D-49C9-9E8B-EDC2D7CC4989}" destId="{195177BE-4162-4DCF-A7B9-1D371A3A14BF}" srcOrd="1" destOrd="0" parTransId="{E8C7785E-9FEA-441F-8FA1-F0E1AE99D197}" sibTransId="{062E87AB-B502-4CB2-9BF1-61D94101B455}"/>
    <dgm:cxn modelId="{37687644-AB48-487B-956A-B85FB8221641}" srcId="{9081F0C3-A70D-49C9-9E8B-EDC2D7CC4989}" destId="{E336946B-D2E0-44E2-9222-CF8307E5052F}" srcOrd="5" destOrd="0" parTransId="{4066B20A-5F0E-4241-8967-C7136D4263A9}" sibTransId="{22B15340-5FA2-4D8A-9124-7998961E20AF}"/>
    <dgm:cxn modelId="{70D4AD45-4627-4944-9054-DF99878AF777}" type="presOf" srcId="{4AE6A77F-09BA-4404-9A4E-8CC8313E986C}" destId="{18F8F88E-108E-42AA-BA1B-B41686210132}" srcOrd="0" destOrd="0" presId="urn:microsoft.com/office/officeart/2016/7/layout/RepeatingBendingProcessNew"/>
    <dgm:cxn modelId="{54D0446D-A9AD-440A-963B-6191FA6A598C}" type="presOf" srcId="{A871A926-F1C5-49E5-9924-5A6EBEB1BE43}" destId="{46913E99-E70E-4BEA-A8FF-3B47A6D034A7}" srcOrd="1" destOrd="0" presId="urn:microsoft.com/office/officeart/2016/7/layout/RepeatingBendingProcessNew"/>
    <dgm:cxn modelId="{26DD0555-D4DF-49D8-810D-ECE668730F83}" srcId="{9081F0C3-A70D-49C9-9E8B-EDC2D7CC4989}" destId="{2DB269EA-DB31-49BD-83E1-74B5A8BFE95D}" srcOrd="4" destOrd="0" parTransId="{0B17BBC2-D196-40A5-A029-1F1DA6FE8442}" sibTransId="{A871A926-F1C5-49E5-9924-5A6EBEB1BE43}"/>
    <dgm:cxn modelId="{B1D9F678-7872-4704-906F-166EFCBDFE11}" type="presOf" srcId="{22B15340-5FA2-4D8A-9124-7998961E20AF}" destId="{E47A9F78-35C6-46BB-BD86-045AA562ED1E}" srcOrd="1" destOrd="0" presId="urn:microsoft.com/office/officeart/2016/7/layout/RepeatingBendingProcessNew"/>
    <dgm:cxn modelId="{38E91D59-3CD7-4ABB-9A95-CEAADB311A90}" type="presOf" srcId="{9081F0C3-A70D-49C9-9E8B-EDC2D7CC4989}" destId="{D76E53B3-56F4-4368-9AB9-B66EBF7512A0}" srcOrd="0" destOrd="0" presId="urn:microsoft.com/office/officeart/2016/7/layout/RepeatingBendingProcessNew"/>
    <dgm:cxn modelId="{9D93B059-871F-47E9-BC48-FE6E0C4D4CA4}" srcId="{9081F0C3-A70D-49C9-9E8B-EDC2D7CC4989}" destId="{4AE6A77F-09BA-4404-9A4E-8CC8313E986C}" srcOrd="6" destOrd="0" parTransId="{11C705FD-EA45-4AF6-A2B9-2441940727D7}" sibTransId="{EA02973B-990D-409C-89D4-A5E6758611A1}"/>
    <dgm:cxn modelId="{E0B28E86-1569-4244-9FA2-000702AD1A94}" type="presOf" srcId="{062E87AB-B502-4CB2-9BF1-61D94101B455}" destId="{79FEFDFF-82E1-465B-8125-6E6BC8721016}" srcOrd="1" destOrd="0" presId="urn:microsoft.com/office/officeart/2016/7/layout/RepeatingBendingProcessNew"/>
    <dgm:cxn modelId="{3D3C318C-8645-4DBD-9786-36B9C31D0DF4}" type="presOf" srcId="{E336946B-D2E0-44E2-9222-CF8307E5052F}" destId="{AF1DDE4F-F0B0-47C1-B87D-592DF1220FA9}" srcOrd="0" destOrd="0" presId="urn:microsoft.com/office/officeart/2016/7/layout/RepeatingBendingProcessNew"/>
    <dgm:cxn modelId="{C2BFC291-D2DF-4F63-9CE3-1663431810D9}" type="presOf" srcId="{ADC4F21D-8B24-422F-AABE-65A6F0B33180}" destId="{62E7B313-E4C8-4FF4-8C9B-3E0A35F8AE7F}" srcOrd="0" destOrd="0" presId="urn:microsoft.com/office/officeart/2016/7/layout/RepeatingBendingProcessNew"/>
    <dgm:cxn modelId="{1CC2B1AC-3A8D-4FA3-9A2E-76153443B83D}" type="presOf" srcId="{062E87AB-B502-4CB2-9BF1-61D94101B455}" destId="{BFB06F42-7CD5-4C31-B0A4-81DF2CB8A685}" srcOrd="0" destOrd="0" presId="urn:microsoft.com/office/officeart/2016/7/layout/RepeatingBendingProcessNew"/>
    <dgm:cxn modelId="{36EC7FCB-1AC8-4E5D-AA17-A247E741A75C}" type="presOf" srcId="{A95CFB4E-0D7A-4D5B-9C52-29AA0C133F3C}" destId="{555DBBBC-BCC4-448F-9A61-072676326B30}" srcOrd="0" destOrd="0" presId="urn:microsoft.com/office/officeart/2016/7/layout/RepeatingBendingProcessNew"/>
    <dgm:cxn modelId="{A05296DA-2DD7-4A50-88A7-4A6E41DB378B}" type="presOf" srcId="{09C899DD-3528-43CD-AB3D-EE98FEBB7D13}" destId="{3D89768A-AD94-4350-BB9C-A767AC5211D0}" srcOrd="0" destOrd="0" presId="urn:microsoft.com/office/officeart/2016/7/layout/RepeatingBendingProcessNew"/>
    <dgm:cxn modelId="{731D92EF-CCC7-424F-A63D-EA7FF2500E1E}" type="presOf" srcId="{A95CFB4E-0D7A-4D5B-9C52-29AA0C133F3C}" destId="{8920C6B3-56D0-4BBD-9E88-4C0C43F54FDC}" srcOrd="1" destOrd="0" presId="urn:microsoft.com/office/officeart/2016/7/layout/RepeatingBendingProcessNew"/>
    <dgm:cxn modelId="{3B2B6BF8-557F-4B41-88E6-CCD078265D69}" srcId="{9081F0C3-A70D-49C9-9E8B-EDC2D7CC4989}" destId="{09C899DD-3528-43CD-AB3D-EE98FEBB7D13}" srcOrd="2" destOrd="0" parTransId="{49D2463F-D833-494B-B528-4D8297E627CD}" sibTransId="{ADC4F21D-8B24-422F-AABE-65A6F0B33180}"/>
    <dgm:cxn modelId="{22E856FB-6C0E-4A1A-BA6B-8BFBF03F8B66}" type="presOf" srcId="{2DB269EA-DB31-49BD-83E1-74B5A8BFE95D}" destId="{9CE8D342-45D4-4651-AD85-9AD51A5D5054}" srcOrd="0" destOrd="0" presId="urn:microsoft.com/office/officeart/2016/7/layout/RepeatingBendingProcessNew"/>
    <dgm:cxn modelId="{66256A9D-412F-4B29-8909-48B73BAE1873}" type="presParOf" srcId="{D76E53B3-56F4-4368-9AB9-B66EBF7512A0}" destId="{77AB332A-8A74-40A1-891D-CB75BD26D1CB}" srcOrd="0" destOrd="0" presId="urn:microsoft.com/office/officeart/2016/7/layout/RepeatingBendingProcessNew"/>
    <dgm:cxn modelId="{CA98E1B9-A6F3-42AB-9A68-07FB284CAA81}" type="presParOf" srcId="{D76E53B3-56F4-4368-9AB9-B66EBF7512A0}" destId="{555DBBBC-BCC4-448F-9A61-072676326B30}" srcOrd="1" destOrd="0" presId="urn:microsoft.com/office/officeart/2016/7/layout/RepeatingBendingProcessNew"/>
    <dgm:cxn modelId="{5D2A53E9-4975-4739-A5A0-3BD59834C204}" type="presParOf" srcId="{555DBBBC-BCC4-448F-9A61-072676326B30}" destId="{8920C6B3-56D0-4BBD-9E88-4C0C43F54FDC}" srcOrd="0" destOrd="0" presId="urn:microsoft.com/office/officeart/2016/7/layout/RepeatingBendingProcessNew"/>
    <dgm:cxn modelId="{6EB7BF71-AD53-4692-97B6-05B66CEEEA8B}" type="presParOf" srcId="{D76E53B3-56F4-4368-9AB9-B66EBF7512A0}" destId="{6DD94017-4345-4539-BD31-29482C31CD9E}" srcOrd="2" destOrd="0" presId="urn:microsoft.com/office/officeart/2016/7/layout/RepeatingBendingProcessNew"/>
    <dgm:cxn modelId="{ACE277C2-A929-48BD-8D28-67BB71616755}" type="presParOf" srcId="{D76E53B3-56F4-4368-9AB9-B66EBF7512A0}" destId="{BFB06F42-7CD5-4C31-B0A4-81DF2CB8A685}" srcOrd="3" destOrd="0" presId="urn:microsoft.com/office/officeart/2016/7/layout/RepeatingBendingProcessNew"/>
    <dgm:cxn modelId="{061F0712-6889-4FAA-BC15-0B258CDC3ECC}" type="presParOf" srcId="{BFB06F42-7CD5-4C31-B0A4-81DF2CB8A685}" destId="{79FEFDFF-82E1-465B-8125-6E6BC8721016}" srcOrd="0" destOrd="0" presId="urn:microsoft.com/office/officeart/2016/7/layout/RepeatingBendingProcessNew"/>
    <dgm:cxn modelId="{10F7D953-B54E-4A4F-A856-ADCBDCA3D202}" type="presParOf" srcId="{D76E53B3-56F4-4368-9AB9-B66EBF7512A0}" destId="{3D89768A-AD94-4350-BB9C-A767AC5211D0}" srcOrd="4" destOrd="0" presId="urn:microsoft.com/office/officeart/2016/7/layout/RepeatingBendingProcessNew"/>
    <dgm:cxn modelId="{CDC5424F-3AB5-4208-8986-E4ED0041A9A1}" type="presParOf" srcId="{D76E53B3-56F4-4368-9AB9-B66EBF7512A0}" destId="{62E7B313-E4C8-4FF4-8C9B-3E0A35F8AE7F}" srcOrd="5" destOrd="0" presId="urn:microsoft.com/office/officeart/2016/7/layout/RepeatingBendingProcessNew"/>
    <dgm:cxn modelId="{53D9785E-F0AA-4396-BDDA-3830B9B8AA5C}" type="presParOf" srcId="{62E7B313-E4C8-4FF4-8C9B-3E0A35F8AE7F}" destId="{E9E80744-EC5D-404E-BDC3-3125575D57BE}" srcOrd="0" destOrd="0" presId="urn:microsoft.com/office/officeart/2016/7/layout/RepeatingBendingProcessNew"/>
    <dgm:cxn modelId="{18F0FB9C-6F22-46D7-AE34-F501D9BF2C86}" type="presParOf" srcId="{D76E53B3-56F4-4368-9AB9-B66EBF7512A0}" destId="{D0846AF0-8B31-4358-8840-E139D9C3AA9F}" srcOrd="6" destOrd="0" presId="urn:microsoft.com/office/officeart/2016/7/layout/RepeatingBendingProcessNew"/>
    <dgm:cxn modelId="{98F7A92A-C725-4337-B0DC-E4C9FC74E7FC}" type="presParOf" srcId="{D76E53B3-56F4-4368-9AB9-B66EBF7512A0}" destId="{98534E19-9F85-4197-8DDC-E278866F1CA3}" srcOrd="7" destOrd="0" presId="urn:microsoft.com/office/officeart/2016/7/layout/RepeatingBendingProcessNew"/>
    <dgm:cxn modelId="{9CACE205-7727-4B2F-8161-A4350D9A9E6B}" type="presParOf" srcId="{98534E19-9F85-4197-8DDC-E278866F1CA3}" destId="{EC15FA2D-16B9-43A8-8D1D-238A798C9302}" srcOrd="0" destOrd="0" presId="urn:microsoft.com/office/officeart/2016/7/layout/RepeatingBendingProcessNew"/>
    <dgm:cxn modelId="{EA41CE82-8196-4D0E-A8BA-1B013FE6DA95}" type="presParOf" srcId="{D76E53B3-56F4-4368-9AB9-B66EBF7512A0}" destId="{9CE8D342-45D4-4651-AD85-9AD51A5D5054}" srcOrd="8" destOrd="0" presId="urn:microsoft.com/office/officeart/2016/7/layout/RepeatingBendingProcessNew"/>
    <dgm:cxn modelId="{B65EEE8C-BDE1-4B1E-8F07-9D68E58552D5}" type="presParOf" srcId="{D76E53B3-56F4-4368-9AB9-B66EBF7512A0}" destId="{12A14E57-0A14-40DF-BD70-5635716B7EA1}" srcOrd="9" destOrd="0" presId="urn:microsoft.com/office/officeart/2016/7/layout/RepeatingBendingProcessNew"/>
    <dgm:cxn modelId="{B90E8516-1EC5-4FE5-A161-0569BEE3F62C}" type="presParOf" srcId="{12A14E57-0A14-40DF-BD70-5635716B7EA1}" destId="{46913E99-E70E-4BEA-A8FF-3B47A6D034A7}" srcOrd="0" destOrd="0" presId="urn:microsoft.com/office/officeart/2016/7/layout/RepeatingBendingProcessNew"/>
    <dgm:cxn modelId="{C0678409-FDEA-493D-BD96-201D973CFDA4}" type="presParOf" srcId="{D76E53B3-56F4-4368-9AB9-B66EBF7512A0}" destId="{AF1DDE4F-F0B0-47C1-B87D-592DF1220FA9}" srcOrd="10" destOrd="0" presId="urn:microsoft.com/office/officeart/2016/7/layout/RepeatingBendingProcessNew"/>
    <dgm:cxn modelId="{41EF436A-488D-4B08-8AD6-60C306B0DF7E}" type="presParOf" srcId="{D76E53B3-56F4-4368-9AB9-B66EBF7512A0}" destId="{E836EDBE-4BE4-43E1-8600-26734DE9698B}" srcOrd="11" destOrd="0" presId="urn:microsoft.com/office/officeart/2016/7/layout/RepeatingBendingProcessNew"/>
    <dgm:cxn modelId="{765083A3-3164-445E-9D85-89313787E4F2}" type="presParOf" srcId="{E836EDBE-4BE4-43E1-8600-26734DE9698B}" destId="{E47A9F78-35C6-46BB-BD86-045AA562ED1E}" srcOrd="0" destOrd="0" presId="urn:microsoft.com/office/officeart/2016/7/layout/RepeatingBendingProcessNew"/>
    <dgm:cxn modelId="{60457B14-DD2C-4370-9113-37576411AD7C}" type="presParOf" srcId="{D76E53B3-56F4-4368-9AB9-B66EBF7512A0}" destId="{18F8F88E-108E-42AA-BA1B-B41686210132}"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88AE7E-DF5E-425B-98E1-64CD1E845007}">
      <dsp:nvSpPr>
        <dsp:cNvPr id="0" name=""/>
        <dsp:cNvSpPr/>
      </dsp:nvSpPr>
      <dsp:spPr>
        <a:xfrm>
          <a:off x="0" y="461"/>
          <a:ext cx="8915400" cy="10790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EB68A2-E553-4400-AC4F-38EB9F51049C}">
      <dsp:nvSpPr>
        <dsp:cNvPr id="0" name=""/>
        <dsp:cNvSpPr/>
      </dsp:nvSpPr>
      <dsp:spPr>
        <a:xfrm>
          <a:off x="326414" y="243248"/>
          <a:ext cx="593481" cy="5934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71241E-E689-49E2-9896-C04C0449AF73}">
      <dsp:nvSpPr>
        <dsp:cNvPr id="0" name=""/>
        <dsp:cNvSpPr/>
      </dsp:nvSpPr>
      <dsp:spPr>
        <a:xfrm>
          <a:off x="1246310" y="461"/>
          <a:ext cx="7669089" cy="1079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200" tIns="114200" rIns="114200" bIns="114200" numCol="1" spcCol="1270" anchor="ctr" anchorCtr="0">
          <a:noAutofit/>
        </a:bodyPr>
        <a:lstStyle/>
        <a:p>
          <a:pPr marL="0" lvl="0" indent="0" algn="l" defTabSz="800100">
            <a:lnSpc>
              <a:spcPct val="100000"/>
            </a:lnSpc>
            <a:spcBef>
              <a:spcPct val="0"/>
            </a:spcBef>
            <a:spcAft>
              <a:spcPct val="35000"/>
            </a:spcAft>
            <a:buNone/>
          </a:pPr>
          <a:r>
            <a:rPr lang="en-IN" sz="1800" kern="1200" dirty="0"/>
            <a:t>In this model we hope to work on the RGB channels separately and perform colour corrections to each separately , mainly due to the difference in wavelengths and scattering of different colours.</a:t>
          </a:r>
          <a:endParaRPr lang="en-US" sz="1800" kern="1200" dirty="0"/>
        </a:p>
      </dsp:txBody>
      <dsp:txXfrm>
        <a:off x="1246310" y="461"/>
        <a:ext cx="7669089" cy="1079057"/>
      </dsp:txXfrm>
    </dsp:sp>
    <dsp:sp modelId="{D4D7ADDF-EB74-4895-AD21-2692D2687C3A}">
      <dsp:nvSpPr>
        <dsp:cNvPr id="0" name=""/>
        <dsp:cNvSpPr/>
      </dsp:nvSpPr>
      <dsp:spPr>
        <a:xfrm>
          <a:off x="0" y="1349282"/>
          <a:ext cx="8915400" cy="10790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66C220-2A42-41DE-BEB0-084EA96BCD73}">
      <dsp:nvSpPr>
        <dsp:cNvPr id="0" name=""/>
        <dsp:cNvSpPr/>
      </dsp:nvSpPr>
      <dsp:spPr>
        <a:xfrm>
          <a:off x="326414" y="1592070"/>
          <a:ext cx="593481" cy="5934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D4489A-31D9-41C6-BAA5-B0B3DD19EBA5}">
      <dsp:nvSpPr>
        <dsp:cNvPr id="0" name=""/>
        <dsp:cNvSpPr/>
      </dsp:nvSpPr>
      <dsp:spPr>
        <a:xfrm>
          <a:off x="1246310" y="1349282"/>
          <a:ext cx="7669089" cy="1079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200" tIns="114200" rIns="114200" bIns="114200" numCol="1" spcCol="1270" anchor="ctr" anchorCtr="0">
          <a:noAutofit/>
        </a:bodyPr>
        <a:lstStyle/>
        <a:p>
          <a:pPr marL="0" lvl="0" indent="0" algn="l" defTabSz="800100">
            <a:lnSpc>
              <a:spcPct val="100000"/>
            </a:lnSpc>
            <a:spcBef>
              <a:spcPct val="0"/>
            </a:spcBef>
            <a:spcAft>
              <a:spcPct val="35000"/>
            </a:spcAft>
            <a:buNone/>
          </a:pPr>
          <a:r>
            <a:rPr lang="en-IN" sz="1800" kern="1200" dirty="0"/>
            <a:t>Then we perform stationary wavelet transform to enhance image details like denoising , edge detection , feature detection , etc.</a:t>
          </a:r>
          <a:endParaRPr lang="en-US" sz="1800" kern="1200" dirty="0"/>
        </a:p>
      </dsp:txBody>
      <dsp:txXfrm>
        <a:off x="1246310" y="1349282"/>
        <a:ext cx="7669089" cy="1079057"/>
      </dsp:txXfrm>
    </dsp:sp>
    <dsp:sp modelId="{239EFD6F-1512-438B-9DFB-512CD5D29D38}">
      <dsp:nvSpPr>
        <dsp:cNvPr id="0" name=""/>
        <dsp:cNvSpPr/>
      </dsp:nvSpPr>
      <dsp:spPr>
        <a:xfrm>
          <a:off x="0" y="2698103"/>
          <a:ext cx="8915400" cy="10790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55162F-6A90-4DED-AF7A-E2CD998A9A24}">
      <dsp:nvSpPr>
        <dsp:cNvPr id="0" name=""/>
        <dsp:cNvSpPr/>
      </dsp:nvSpPr>
      <dsp:spPr>
        <a:xfrm>
          <a:off x="326414" y="2940891"/>
          <a:ext cx="593481" cy="5934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8B9DE2-5268-490D-9DA7-971E6D995F1B}">
      <dsp:nvSpPr>
        <dsp:cNvPr id="0" name=""/>
        <dsp:cNvSpPr/>
      </dsp:nvSpPr>
      <dsp:spPr>
        <a:xfrm>
          <a:off x="1246310" y="2698103"/>
          <a:ext cx="7669089" cy="1079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200" tIns="114200" rIns="114200" bIns="114200" numCol="1" spcCol="1270" anchor="ctr" anchorCtr="0">
          <a:noAutofit/>
        </a:bodyPr>
        <a:lstStyle/>
        <a:p>
          <a:pPr marL="0" lvl="0" indent="0" algn="l" defTabSz="800100">
            <a:lnSpc>
              <a:spcPct val="100000"/>
            </a:lnSpc>
            <a:spcBef>
              <a:spcPct val="0"/>
            </a:spcBef>
            <a:spcAft>
              <a:spcPct val="35000"/>
            </a:spcAft>
            <a:buNone/>
          </a:pPr>
          <a:r>
            <a:rPr lang="en-IN" sz="1800" kern="1200" dirty="0"/>
            <a:t>Then , we combine the RGB colour channels and perform contrast limited adaptive histogram equalization(CLAHE) to improve the contrast of the image.</a:t>
          </a:r>
          <a:endParaRPr lang="en-US" sz="1800" kern="1200" dirty="0"/>
        </a:p>
      </dsp:txBody>
      <dsp:txXfrm>
        <a:off x="1246310" y="2698103"/>
        <a:ext cx="7669089" cy="1079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50FAE2-A159-41A8-8117-5F6D65E9FECE}">
      <dsp:nvSpPr>
        <dsp:cNvPr id="0" name=""/>
        <dsp:cNvSpPr/>
      </dsp:nvSpPr>
      <dsp:spPr>
        <a:xfrm>
          <a:off x="0" y="461"/>
          <a:ext cx="8915400" cy="10790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340BF6-9C5C-4665-BF8D-08E987CBCF1B}">
      <dsp:nvSpPr>
        <dsp:cNvPr id="0" name=""/>
        <dsp:cNvSpPr/>
      </dsp:nvSpPr>
      <dsp:spPr>
        <a:xfrm>
          <a:off x="326414" y="243248"/>
          <a:ext cx="593481" cy="5934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A44CB6-1A0C-492F-9382-93CD95F8F745}">
      <dsp:nvSpPr>
        <dsp:cNvPr id="0" name=""/>
        <dsp:cNvSpPr/>
      </dsp:nvSpPr>
      <dsp:spPr>
        <a:xfrm>
          <a:off x="1246310" y="461"/>
          <a:ext cx="7669089" cy="1079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200" tIns="114200" rIns="114200" bIns="114200" numCol="1" spcCol="1270" anchor="ctr" anchorCtr="0">
          <a:noAutofit/>
        </a:bodyPr>
        <a:lstStyle/>
        <a:p>
          <a:pPr marL="0" lvl="0" indent="0" algn="l" defTabSz="622300">
            <a:lnSpc>
              <a:spcPct val="100000"/>
            </a:lnSpc>
            <a:spcBef>
              <a:spcPct val="0"/>
            </a:spcBef>
            <a:spcAft>
              <a:spcPct val="35000"/>
            </a:spcAft>
            <a:buNone/>
          </a:pPr>
          <a:r>
            <a:rPr lang="en-IN" sz="1400" kern="1200" dirty="0"/>
            <a:t>Traditional image processing techniques use correction methods based on colour statistics which are simple and efficient but depend on a constant fixed parameter </a:t>
          </a:r>
          <a:r>
            <a:rPr lang="el-GR" sz="1400" kern="1200"/>
            <a:t>λ</a:t>
          </a:r>
          <a:r>
            <a:rPr lang="en-IN" sz="1400" kern="1200" dirty="0"/>
            <a:t> to control the dynamic range of the image.</a:t>
          </a:r>
          <a:endParaRPr lang="en-US" sz="1400" kern="1200" dirty="0"/>
        </a:p>
      </dsp:txBody>
      <dsp:txXfrm>
        <a:off x="1246310" y="461"/>
        <a:ext cx="7669089" cy="1079057"/>
      </dsp:txXfrm>
    </dsp:sp>
    <dsp:sp modelId="{BB6487E2-AFC0-4C0F-A3C6-297F675A873D}">
      <dsp:nvSpPr>
        <dsp:cNvPr id="0" name=""/>
        <dsp:cNvSpPr/>
      </dsp:nvSpPr>
      <dsp:spPr>
        <a:xfrm>
          <a:off x="0" y="1349282"/>
          <a:ext cx="8915400" cy="10790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00F1E0-4CBD-4FF2-9E7A-0BC602833B86}">
      <dsp:nvSpPr>
        <dsp:cNvPr id="0" name=""/>
        <dsp:cNvSpPr/>
      </dsp:nvSpPr>
      <dsp:spPr>
        <a:xfrm>
          <a:off x="326414" y="1592070"/>
          <a:ext cx="593481" cy="5934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297B30-CF6D-43A6-87E3-437523284176}">
      <dsp:nvSpPr>
        <dsp:cNvPr id="0" name=""/>
        <dsp:cNvSpPr/>
      </dsp:nvSpPr>
      <dsp:spPr>
        <a:xfrm>
          <a:off x="1246310" y="1349282"/>
          <a:ext cx="7669089" cy="1079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200" tIns="114200" rIns="114200" bIns="114200" numCol="1" spcCol="1270" anchor="ctr" anchorCtr="0">
          <a:noAutofit/>
        </a:bodyPr>
        <a:lstStyle/>
        <a:p>
          <a:pPr marL="0" lvl="0" indent="0" algn="l" defTabSz="622300">
            <a:lnSpc>
              <a:spcPct val="100000"/>
            </a:lnSpc>
            <a:spcBef>
              <a:spcPct val="0"/>
            </a:spcBef>
            <a:spcAft>
              <a:spcPct val="35000"/>
            </a:spcAft>
            <a:buNone/>
          </a:pPr>
          <a:r>
            <a:rPr lang="en-IN" sz="1400" kern="1200" dirty="0"/>
            <a:t>This constant λ does not account for the varying colour distributions in different underwater images.</a:t>
          </a:r>
          <a:endParaRPr lang="en-US" sz="1400" kern="1200" dirty="0"/>
        </a:p>
      </dsp:txBody>
      <dsp:txXfrm>
        <a:off x="1246310" y="1349282"/>
        <a:ext cx="7669089" cy="1079057"/>
      </dsp:txXfrm>
    </dsp:sp>
    <dsp:sp modelId="{70D94ED6-7CB0-4020-AE59-7D20DB5165E7}">
      <dsp:nvSpPr>
        <dsp:cNvPr id="0" name=""/>
        <dsp:cNvSpPr/>
      </dsp:nvSpPr>
      <dsp:spPr>
        <a:xfrm>
          <a:off x="0" y="2698103"/>
          <a:ext cx="8915400" cy="10790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55ED9A-1726-4056-A0B0-EF7BEF1A3346}">
      <dsp:nvSpPr>
        <dsp:cNvPr id="0" name=""/>
        <dsp:cNvSpPr/>
      </dsp:nvSpPr>
      <dsp:spPr>
        <a:xfrm>
          <a:off x="326414" y="2940891"/>
          <a:ext cx="593481" cy="5934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09E196-072D-4B4F-AF06-3458C067AC69}">
      <dsp:nvSpPr>
        <dsp:cNvPr id="0" name=""/>
        <dsp:cNvSpPr/>
      </dsp:nvSpPr>
      <dsp:spPr>
        <a:xfrm>
          <a:off x="1246310" y="2698103"/>
          <a:ext cx="7669089" cy="1079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200" tIns="114200" rIns="114200" bIns="114200" numCol="1" spcCol="1270" anchor="ctr" anchorCtr="0">
          <a:noAutofit/>
        </a:bodyPr>
        <a:lstStyle/>
        <a:p>
          <a:pPr marL="0" lvl="0" indent="0" algn="l" defTabSz="622300">
            <a:lnSpc>
              <a:spcPct val="100000"/>
            </a:lnSpc>
            <a:spcBef>
              <a:spcPct val="0"/>
            </a:spcBef>
            <a:spcAft>
              <a:spcPct val="35000"/>
            </a:spcAft>
            <a:buNone/>
          </a:pPr>
          <a:r>
            <a:rPr lang="en-IN" sz="1400" kern="1200" dirty="0"/>
            <a:t>To account for this , we use </a:t>
          </a:r>
          <a:r>
            <a:rPr lang="el-GR" sz="1400" kern="1200"/>
            <a:t>λ</a:t>
          </a:r>
          <a:r>
            <a:rPr lang="en-IN" sz="1400" kern="1200" dirty="0"/>
            <a:t> , along with the mean and variance for each colour channel and the similarity value of each channel to design a new adaptive normalization range to better control the dynamic range of the image.</a:t>
          </a:r>
          <a:endParaRPr lang="en-US" sz="1400" kern="1200" dirty="0"/>
        </a:p>
      </dsp:txBody>
      <dsp:txXfrm>
        <a:off x="1246310" y="2698103"/>
        <a:ext cx="7669089" cy="10790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84E381-45B6-4738-BA09-56EB48F03650}">
      <dsp:nvSpPr>
        <dsp:cNvPr id="0" name=""/>
        <dsp:cNvSpPr/>
      </dsp:nvSpPr>
      <dsp:spPr>
        <a:xfrm>
          <a:off x="0" y="461"/>
          <a:ext cx="8915400" cy="10790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931D72-45B5-4EA1-89B1-3D97CB207788}">
      <dsp:nvSpPr>
        <dsp:cNvPr id="0" name=""/>
        <dsp:cNvSpPr/>
      </dsp:nvSpPr>
      <dsp:spPr>
        <a:xfrm>
          <a:off x="326414" y="243248"/>
          <a:ext cx="593481" cy="5934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D64CD6-266C-4A27-A240-0D23703B805B}">
      <dsp:nvSpPr>
        <dsp:cNvPr id="0" name=""/>
        <dsp:cNvSpPr/>
      </dsp:nvSpPr>
      <dsp:spPr>
        <a:xfrm>
          <a:off x="1246310" y="461"/>
          <a:ext cx="7669089" cy="1079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200" tIns="114200" rIns="114200" bIns="114200" numCol="1" spcCol="1270" anchor="ctr" anchorCtr="0">
          <a:noAutofit/>
        </a:bodyPr>
        <a:lstStyle/>
        <a:p>
          <a:pPr marL="0" lvl="0" indent="0" algn="l" defTabSz="622300">
            <a:lnSpc>
              <a:spcPct val="100000"/>
            </a:lnSpc>
            <a:spcBef>
              <a:spcPct val="0"/>
            </a:spcBef>
            <a:spcAft>
              <a:spcPct val="35000"/>
            </a:spcAft>
            <a:buNone/>
          </a:pPr>
          <a:r>
            <a:rPr lang="en-IN" sz="1400" kern="1200" dirty="0"/>
            <a:t>Wavelet transform , due to its excellent ability in multi-scale analysis and preserving image details , has become an effective tool to deal with the underwater image challenges.</a:t>
          </a:r>
          <a:endParaRPr lang="en-US" sz="1400" kern="1200" dirty="0"/>
        </a:p>
      </dsp:txBody>
      <dsp:txXfrm>
        <a:off x="1246310" y="461"/>
        <a:ext cx="7669089" cy="1079057"/>
      </dsp:txXfrm>
    </dsp:sp>
    <dsp:sp modelId="{2C41BAF2-60A5-48A8-A1E6-43C96B830D00}">
      <dsp:nvSpPr>
        <dsp:cNvPr id="0" name=""/>
        <dsp:cNvSpPr/>
      </dsp:nvSpPr>
      <dsp:spPr>
        <a:xfrm>
          <a:off x="0" y="1349282"/>
          <a:ext cx="8915400" cy="10790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0AA861-7BF6-4175-B0C7-4231C9C2F699}">
      <dsp:nvSpPr>
        <dsp:cNvPr id="0" name=""/>
        <dsp:cNvSpPr/>
      </dsp:nvSpPr>
      <dsp:spPr>
        <a:xfrm>
          <a:off x="326414" y="1592070"/>
          <a:ext cx="593481" cy="5934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7ACE12-3829-418C-BBDE-151D72E722C3}">
      <dsp:nvSpPr>
        <dsp:cNvPr id="0" name=""/>
        <dsp:cNvSpPr/>
      </dsp:nvSpPr>
      <dsp:spPr>
        <a:xfrm>
          <a:off x="1246310" y="1349282"/>
          <a:ext cx="7669089" cy="1079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200" tIns="114200" rIns="114200" bIns="114200" numCol="1" spcCol="1270" anchor="ctr" anchorCtr="0">
          <a:noAutofit/>
        </a:bodyPr>
        <a:lstStyle/>
        <a:p>
          <a:pPr marL="0" lvl="0" indent="0" algn="l" defTabSz="622300">
            <a:lnSpc>
              <a:spcPct val="100000"/>
            </a:lnSpc>
            <a:spcBef>
              <a:spcPct val="0"/>
            </a:spcBef>
            <a:spcAft>
              <a:spcPct val="35000"/>
            </a:spcAft>
            <a:buNone/>
          </a:pPr>
          <a:r>
            <a:rPr lang="en-IN" sz="1400" kern="1200" dirty="0"/>
            <a:t>We use stationary wavelet transform(SWT) rather than discrete wavelet transform(DWT) , </a:t>
          </a:r>
          <a:r>
            <a:rPr lang="en-US" sz="1400" b="0" i="0" kern="1200" dirty="0"/>
            <a:t>because stationary wavelet has translation invariance and produces a stable response to small translations of the image.</a:t>
          </a:r>
          <a:endParaRPr lang="en-US" sz="1400" kern="1200" dirty="0"/>
        </a:p>
      </dsp:txBody>
      <dsp:txXfrm>
        <a:off x="1246310" y="1349282"/>
        <a:ext cx="7669089" cy="1079057"/>
      </dsp:txXfrm>
    </dsp:sp>
    <dsp:sp modelId="{1A5A34A6-52C2-4400-8A93-DEA53482636F}">
      <dsp:nvSpPr>
        <dsp:cNvPr id="0" name=""/>
        <dsp:cNvSpPr/>
      </dsp:nvSpPr>
      <dsp:spPr>
        <a:xfrm>
          <a:off x="0" y="2698103"/>
          <a:ext cx="8915400" cy="10790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EF3DE4-594F-4857-B270-26B8BF605DC8}">
      <dsp:nvSpPr>
        <dsp:cNvPr id="0" name=""/>
        <dsp:cNvSpPr/>
      </dsp:nvSpPr>
      <dsp:spPr>
        <a:xfrm>
          <a:off x="326414" y="2940891"/>
          <a:ext cx="593481" cy="5934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538AFF-ABBE-49C9-AC0F-4ADDF0AA3D20}">
      <dsp:nvSpPr>
        <dsp:cNvPr id="0" name=""/>
        <dsp:cNvSpPr/>
      </dsp:nvSpPr>
      <dsp:spPr>
        <a:xfrm>
          <a:off x="1246310" y="2698103"/>
          <a:ext cx="7669089" cy="1079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200" tIns="114200" rIns="114200" bIns="114200" numCol="1" spcCol="1270" anchor="ctr" anchorCtr="0">
          <a:noAutofit/>
        </a:bodyPr>
        <a:lstStyle/>
        <a:p>
          <a:pPr marL="0" lvl="0" indent="0" algn="l" defTabSz="622300">
            <a:lnSpc>
              <a:spcPct val="100000"/>
            </a:lnSpc>
            <a:spcBef>
              <a:spcPct val="0"/>
            </a:spcBef>
            <a:spcAft>
              <a:spcPct val="35000"/>
            </a:spcAft>
            <a:buNone/>
          </a:pPr>
          <a:r>
            <a:rPr lang="en-US" sz="1400" b="0" i="0" kern="1200" dirty="0"/>
            <a:t>We choose the simplest member of Daubechies wavelets, the db1 (Haar) wavelet to make the objects and structures in underwater images more clearly recognizable, and further enhance the overall visibility and recognition of the images.</a:t>
          </a:r>
          <a:r>
            <a:rPr lang="en-US" sz="1400" kern="1200" dirty="0"/>
            <a:t> </a:t>
          </a:r>
        </a:p>
      </dsp:txBody>
      <dsp:txXfrm>
        <a:off x="1246310" y="2698103"/>
        <a:ext cx="7669089" cy="10790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7E3B53-5155-4AC3-8385-2E1091359E43}">
      <dsp:nvSpPr>
        <dsp:cNvPr id="0" name=""/>
        <dsp:cNvSpPr/>
      </dsp:nvSpPr>
      <dsp:spPr>
        <a:xfrm>
          <a:off x="0" y="0"/>
          <a:ext cx="7189923" cy="803867"/>
        </a:xfrm>
        <a:prstGeom prst="roundRect">
          <a:avLst>
            <a:gd name="adj" fmla="val 10000"/>
          </a:avLst>
        </a:prstGeom>
        <a:solidFill>
          <a:schemeClr val="dk2">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Divide the image into non-overlapping tiles</a:t>
          </a:r>
        </a:p>
      </dsp:txBody>
      <dsp:txXfrm>
        <a:off x="23544" y="23544"/>
        <a:ext cx="6254562" cy="756779"/>
      </dsp:txXfrm>
    </dsp:sp>
    <dsp:sp modelId="{BF9481C2-EC18-402C-AA77-65D62E278127}">
      <dsp:nvSpPr>
        <dsp:cNvPr id="0" name=""/>
        <dsp:cNvSpPr/>
      </dsp:nvSpPr>
      <dsp:spPr>
        <a:xfrm>
          <a:off x="602156" y="950024"/>
          <a:ext cx="7189923" cy="803867"/>
        </a:xfrm>
        <a:prstGeom prst="roundRect">
          <a:avLst>
            <a:gd name="adj" fmla="val 10000"/>
          </a:avLst>
        </a:prstGeom>
        <a:solidFill>
          <a:schemeClr val="dk2">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dirty="0"/>
            <a:t>Apply histogram equalization independently to each tile.</a:t>
          </a:r>
          <a:endParaRPr lang="en-IN" sz="2100" kern="1200" dirty="0"/>
        </a:p>
      </dsp:txBody>
      <dsp:txXfrm>
        <a:off x="625700" y="973568"/>
        <a:ext cx="6018165" cy="756779"/>
      </dsp:txXfrm>
    </dsp:sp>
    <dsp:sp modelId="{7A97A408-6810-4A3C-9E1C-CF1F71E7FAAC}">
      <dsp:nvSpPr>
        <dsp:cNvPr id="0" name=""/>
        <dsp:cNvSpPr/>
      </dsp:nvSpPr>
      <dsp:spPr>
        <a:xfrm>
          <a:off x="1195324" y="1900049"/>
          <a:ext cx="7189923" cy="803867"/>
        </a:xfrm>
        <a:prstGeom prst="roundRect">
          <a:avLst>
            <a:gd name="adj" fmla="val 10000"/>
          </a:avLst>
        </a:prstGeom>
        <a:solidFill>
          <a:schemeClr val="dk2">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dirty="0"/>
            <a:t>Clip the pixel values in each tile to the specified contrast limit.</a:t>
          </a:r>
          <a:endParaRPr lang="en-IN" sz="2100" kern="1200" dirty="0"/>
        </a:p>
      </dsp:txBody>
      <dsp:txXfrm>
        <a:off x="1218868" y="1923593"/>
        <a:ext cx="6027152" cy="756779"/>
      </dsp:txXfrm>
    </dsp:sp>
    <dsp:sp modelId="{BEDB6C52-280A-415F-8DA9-E0F6828968BC}">
      <dsp:nvSpPr>
        <dsp:cNvPr id="0" name=""/>
        <dsp:cNvSpPr/>
      </dsp:nvSpPr>
      <dsp:spPr>
        <a:xfrm>
          <a:off x="1797480" y="2850073"/>
          <a:ext cx="7189923" cy="803867"/>
        </a:xfrm>
        <a:prstGeom prst="roundRect">
          <a:avLst>
            <a:gd name="adj" fmla="val 10000"/>
          </a:avLst>
        </a:prstGeom>
        <a:solidFill>
          <a:schemeClr val="dk2">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dirty="0"/>
            <a:t>Interpolate the histogram-equalized tiles to obtain the final enhanced image.</a:t>
          </a:r>
          <a:endParaRPr lang="en-IN" sz="2100" kern="1200" dirty="0"/>
        </a:p>
      </dsp:txBody>
      <dsp:txXfrm>
        <a:off x="1821024" y="2873617"/>
        <a:ext cx="6018165" cy="756779"/>
      </dsp:txXfrm>
    </dsp:sp>
    <dsp:sp modelId="{E3925910-33B9-47C5-807E-34F5AA2228B2}">
      <dsp:nvSpPr>
        <dsp:cNvPr id="0" name=""/>
        <dsp:cNvSpPr/>
      </dsp:nvSpPr>
      <dsp:spPr>
        <a:xfrm>
          <a:off x="6667409" y="615689"/>
          <a:ext cx="522513" cy="522513"/>
        </a:xfrm>
        <a:prstGeom prst="downArrow">
          <a:avLst>
            <a:gd name="adj1" fmla="val 55000"/>
            <a:gd name="adj2" fmla="val 45000"/>
          </a:avLst>
        </a:prstGeom>
        <a:solidFill>
          <a:schemeClr val="dk2">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IN" sz="2300" kern="1200" dirty="0"/>
        </a:p>
      </dsp:txBody>
      <dsp:txXfrm>
        <a:off x="6784974" y="615689"/>
        <a:ext cx="287383" cy="393191"/>
      </dsp:txXfrm>
    </dsp:sp>
    <dsp:sp modelId="{06A8E208-509D-4AE0-82C9-AC4504F9B3B9}">
      <dsp:nvSpPr>
        <dsp:cNvPr id="0" name=""/>
        <dsp:cNvSpPr/>
      </dsp:nvSpPr>
      <dsp:spPr>
        <a:xfrm>
          <a:off x="7269565" y="1565713"/>
          <a:ext cx="522513" cy="522513"/>
        </a:xfrm>
        <a:prstGeom prst="downArrow">
          <a:avLst>
            <a:gd name="adj1" fmla="val 55000"/>
            <a:gd name="adj2" fmla="val 45000"/>
          </a:avLst>
        </a:prstGeom>
        <a:solidFill>
          <a:schemeClr val="dk2">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IN" sz="2300" kern="1200" dirty="0"/>
        </a:p>
      </dsp:txBody>
      <dsp:txXfrm>
        <a:off x="7387130" y="1565713"/>
        <a:ext cx="287383" cy="393191"/>
      </dsp:txXfrm>
    </dsp:sp>
    <dsp:sp modelId="{41DC9D1E-335C-4175-96E0-2220E3C8014C}">
      <dsp:nvSpPr>
        <dsp:cNvPr id="0" name=""/>
        <dsp:cNvSpPr/>
      </dsp:nvSpPr>
      <dsp:spPr>
        <a:xfrm>
          <a:off x="7862734" y="2515738"/>
          <a:ext cx="522513" cy="522513"/>
        </a:xfrm>
        <a:prstGeom prst="downArrow">
          <a:avLst>
            <a:gd name="adj1" fmla="val 55000"/>
            <a:gd name="adj2" fmla="val 45000"/>
          </a:avLst>
        </a:prstGeom>
        <a:solidFill>
          <a:schemeClr val="dk2">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IN" sz="2300" kern="1200" dirty="0"/>
        </a:p>
      </dsp:txBody>
      <dsp:txXfrm>
        <a:off x="7980299" y="2515738"/>
        <a:ext cx="287383" cy="3931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5DBBBC-BCC4-448F-9A61-072676326B30}">
      <dsp:nvSpPr>
        <dsp:cNvPr id="0" name=""/>
        <dsp:cNvSpPr/>
      </dsp:nvSpPr>
      <dsp:spPr>
        <a:xfrm>
          <a:off x="3583278" y="790978"/>
          <a:ext cx="585306" cy="91440"/>
        </a:xfrm>
        <a:custGeom>
          <a:avLst/>
          <a:gdLst/>
          <a:ahLst/>
          <a:cxnLst/>
          <a:rect l="0" t="0" r="0" b="0"/>
          <a:pathLst>
            <a:path>
              <a:moveTo>
                <a:pt x="0" y="63626"/>
              </a:moveTo>
              <a:lnTo>
                <a:pt x="309753" y="63626"/>
              </a:lnTo>
              <a:lnTo>
                <a:pt x="309753" y="45720"/>
              </a:lnTo>
              <a:lnTo>
                <a:pt x="585306"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60527" y="834006"/>
        <a:ext cx="30808" cy="5383"/>
      </dsp:txXfrm>
    </dsp:sp>
    <dsp:sp modelId="{77AB332A-8A74-40A1-891D-CB75BD26D1CB}">
      <dsp:nvSpPr>
        <dsp:cNvPr id="0" name=""/>
        <dsp:cNvSpPr/>
      </dsp:nvSpPr>
      <dsp:spPr>
        <a:xfrm>
          <a:off x="1244297" y="152371"/>
          <a:ext cx="2340780" cy="1404468"/>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700" tIns="120398" rIns="114700" bIns="120398" numCol="1" spcCol="1270" anchor="ctr" anchorCtr="0">
          <a:noAutofit/>
        </a:bodyPr>
        <a:lstStyle/>
        <a:p>
          <a:pPr marL="0" lvl="0" indent="0" algn="ctr" defTabSz="666750">
            <a:lnSpc>
              <a:spcPct val="90000"/>
            </a:lnSpc>
            <a:spcBef>
              <a:spcPct val="0"/>
            </a:spcBef>
            <a:spcAft>
              <a:spcPct val="35000"/>
            </a:spcAft>
            <a:buNone/>
          </a:pPr>
          <a:r>
            <a:rPr lang="en-IN" sz="1500" kern="1200"/>
            <a:t>Apply WAAD filter to the image</a:t>
          </a:r>
          <a:endParaRPr lang="en-US" sz="1500" kern="1200"/>
        </a:p>
      </dsp:txBody>
      <dsp:txXfrm>
        <a:off x="1244297" y="152371"/>
        <a:ext cx="2340780" cy="1404468"/>
      </dsp:txXfrm>
    </dsp:sp>
    <dsp:sp modelId="{BFB06F42-7CD5-4C31-B0A4-81DF2CB8A685}">
      <dsp:nvSpPr>
        <dsp:cNvPr id="0" name=""/>
        <dsp:cNvSpPr/>
      </dsp:nvSpPr>
      <dsp:spPr>
        <a:xfrm>
          <a:off x="6539965" y="790163"/>
          <a:ext cx="535166" cy="91440"/>
        </a:xfrm>
        <a:custGeom>
          <a:avLst/>
          <a:gdLst/>
          <a:ahLst/>
          <a:cxnLst/>
          <a:rect l="0" t="0" r="0" b="0"/>
          <a:pathLst>
            <a:path>
              <a:moveTo>
                <a:pt x="0" y="46534"/>
              </a:moveTo>
              <a:lnTo>
                <a:pt x="284683" y="46534"/>
              </a:lnTo>
              <a:lnTo>
                <a:pt x="284683" y="45720"/>
              </a:lnTo>
              <a:lnTo>
                <a:pt x="535166"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93404" y="833191"/>
        <a:ext cx="28288" cy="5383"/>
      </dsp:txXfrm>
    </dsp:sp>
    <dsp:sp modelId="{6DD94017-4345-4539-BD31-29482C31CD9E}">
      <dsp:nvSpPr>
        <dsp:cNvPr id="0" name=""/>
        <dsp:cNvSpPr/>
      </dsp:nvSpPr>
      <dsp:spPr>
        <a:xfrm>
          <a:off x="4200984" y="134464"/>
          <a:ext cx="2340780" cy="1404468"/>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700" tIns="120398" rIns="114700" bIns="120398" numCol="1" spcCol="1270" anchor="ctr" anchorCtr="0">
          <a:noAutofit/>
        </a:bodyPr>
        <a:lstStyle/>
        <a:p>
          <a:pPr marL="0" lvl="0" indent="0" algn="ctr" defTabSz="666750">
            <a:lnSpc>
              <a:spcPct val="90000"/>
            </a:lnSpc>
            <a:spcBef>
              <a:spcPct val="0"/>
            </a:spcBef>
            <a:spcAft>
              <a:spcPct val="35000"/>
            </a:spcAft>
            <a:buNone/>
          </a:pPr>
          <a:r>
            <a:rPr lang="en-IN" sz="1500" kern="1200" dirty="0"/>
            <a:t>Calculate the dynamic range of the histogram of image</a:t>
          </a:r>
          <a:endParaRPr lang="en-US" sz="1500" kern="1200" dirty="0"/>
        </a:p>
      </dsp:txBody>
      <dsp:txXfrm>
        <a:off x="4200984" y="134464"/>
        <a:ext cx="2340780" cy="1404468"/>
      </dsp:txXfrm>
    </dsp:sp>
    <dsp:sp modelId="{62E7B313-E4C8-4FF4-8C9B-3E0A35F8AE7F}">
      <dsp:nvSpPr>
        <dsp:cNvPr id="0" name=""/>
        <dsp:cNvSpPr/>
      </dsp:nvSpPr>
      <dsp:spPr>
        <a:xfrm>
          <a:off x="1170390" y="1536318"/>
          <a:ext cx="7107532" cy="680754"/>
        </a:xfrm>
        <a:custGeom>
          <a:avLst/>
          <a:gdLst/>
          <a:ahLst/>
          <a:cxnLst/>
          <a:rect l="0" t="0" r="0" b="0"/>
          <a:pathLst>
            <a:path>
              <a:moveTo>
                <a:pt x="7107532" y="0"/>
              </a:moveTo>
              <a:lnTo>
                <a:pt x="7107532" y="357477"/>
              </a:lnTo>
              <a:lnTo>
                <a:pt x="0" y="357477"/>
              </a:lnTo>
              <a:lnTo>
                <a:pt x="0" y="680754"/>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45580" y="1874003"/>
        <a:ext cx="357152" cy="5383"/>
      </dsp:txXfrm>
    </dsp:sp>
    <dsp:sp modelId="{3D89768A-AD94-4350-BB9C-A767AC5211D0}">
      <dsp:nvSpPr>
        <dsp:cNvPr id="0" name=""/>
        <dsp:cNvSpPr/>
      </dsp:nvSpPr>
      <dsp:spPr>
        <a:xfrm>
          <a:off x="7107532" y="133649"/>
          <a:ext cx="2340780" cy="1404468"/>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700" tIns="120398" rIns="114700" bIns="120398" numCol="1" spcCol="1270" anchor="ctr" anchorCtr="0">
          <a:noAutofit/>
        </a:bodyPr>
        <a:lstStyle/>
        <a:p>
          <a:pPr marL="0" lvl="0" indent="0" algn="ctr" defTabSz="666750">
            <a:lnSpc>
              <a:spcPct val="90000"/>
            </a:lnSpc>
            <a:spcBef>
              <a:spcPct val="0"/>
            </a:spcBef>
            <a:spcAft>
              <a:spcPct val="35000"/>
            </a:spcAft>
            <a:buNone/>
          </a:pPr>
          <a:r>
            <a:rPr lang="en-IN" sz="1500" kern="1200"/>
            <a:t>Divide the dynamic range into k subparts</a:t>
          </a:r>
          <a:endParaRPr lang="en-US" sz="1500" kern="1200"/>
        </a:p>
      </dsp:txBody>
      <dsp:txXfrm>
        <a:off x="7107532" y="133649"/>
        <a:ext cx="2340780" cy="1404468"/>
      </dsp:txXfrm>
    </dsp:sp>
    <dsp:sp modelId="{98534E19-9F85-4197-8DDC-E278866F1CA3}">
      <dsp:nvSpPr>
        <dsp:cNvPr id="0" name=""/>
        <dsp:cNvSpPr/>
      </dsp:nvSpPr>
      <dsp:spPr>
        <a:xfrm>
          <a:off x="2338980" y="2887882"/>
          <a:ext cx="479979" cy="91440"/>
        </a:xfrm>
        <a:custGeom>
          <a:avLst/>
          <a:gdLst/>
          <a:ahLst/>
          <a:cxnLst/>
          <a:rect l="0" t="0" r="0" b="0"/>
          <a:pathLst>
            <a:path>
              <a:moveTo>
                <a:pt x="0" y="63823"/>
              </a:moveTo>
              <a:lnTo>
                <a:pt x="257089" y="63823"/>
              </a:lnTo>
              <a:lnTo>
                <a:pt x="257089" y="45720"/>
              </a:lnTo>
              <a:lnTo>
                <a:pt x="479979" y="45720"/>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6198" y="2930910"/>
        <a:ext cx="25545" cy="5383"/>
      </dsp:txXfrm>
    </dsp:sp>
    <dsp:sp modelId="{D0846AF0-8B31-4358-8840-E139D9C3AA9F}">
      <dsp:nvSpPr>
        <dsp:cNvPr id="0" name=""/>
        <dsp:cNvSpPr/>
      </dsp:nvSpPr>
      <dsp:spPr>
        <a:xfrm>
          <a:off x="0" y="2249472"/>
          <a:ext cx="2340780" cy="1404468"/>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700" tIns="120398" rIns="114700" bIns="120398" numCol="1" spcCol="1270" anchor="ctr" anchorCtr="0">
          <a:noAutofit/>
        </a:bodyPr>
        <a:lstStyle/>
        <a:p>
          <a:pPr marL="0" lvl="0" indent="0" algn="ctr" defTabSz="666750">
            <a:lnSpc>
              <a:spcPct val="90000"/>
            </a:lnSpc>
            <a:spcBef>
              <a:spcPct val="0"/>
            </a:spcBef>
            <a:spcAft>
              <a:spcPct val="35000"/>
            </a:spcAft>
            <a:buNone/>
          </a:pPr>
          <a:r>
            <a:rPr lang="en-IN" sz="1500" kern="1200" dirty="0"/>
            <a:t>Calculate the area ratio for each sub-histograms</a:t>
          </a:r>
          <a:endParaRPr lang="en-US" sz="1500" kern="1200" dirty="0"/>
        </a:p>
      </dsp:txBody>
      <dsp:txXfrm>
        <a:off x="0" y="2249472"/>
        <a:ext cx="2340780" cy="1404468"/>
      </dsp:txXfrm>
    </dsp:sp>
    <dsp:sp modelId="{12A14E57-0A14-40DF-BD70-5635716B7EA1}">
      <dsp:nvSpPr>
        <dsp:cNvPr id="0" name=""/>
        <dsp:cNvSpPr/>
      </dsp:nvSpPr>
      <dsp:spPr>
        <a:xfrm>
          <a:off x="5190341" y="2887882"/>
          <a:ext cx="529221" cy="91440"/>
        </a:xfrm>
        <a:custGeom>
          <a:avLst/>
          <a:gdLst/>
          <a:ahLst/>
          <a:cxnLst/>
          <a:rect l="0" t="0" r="0" b="0"/>
          <a:pathLst>
            <a:path>
              <a:moveTo>
                <a:pt x="0" y="45720"/>
              </a:moveTo>
              <a:lnTo>
                <a:pt x="281710" y="45720"/>
              </a:lnTo>
              <a:lnTo>
                <a:pt x="281710" y="63823"/>
              </a:lnTo>
              <a:lnTo>
                <a:pt x="529221" y="63823"/>
              </a:lnTo>
            </a:path>
          </a:pathLst>
        </a:custGeom>
        <a:noFill/>
        <a:ln w="9525"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40949" y="2930910"/>
        <a:ext cx="28005" cy="5383"/>
      </dsp:txXfrm>
    </dsp:sp>
    <dsp:sp modelId="{9CE8D342-45D4-4651-AD85-9AD51A5D5054}">
      <dsp:nvSpPr>
        <dsp:cNvPr id="0" name=""/>
        <dsp:cNvSpPr/>
      </dsp:nvSpPr>
      <dsp:spPr>
        <a:xfrm>
          <a:off x="2851360" y="2231368"/>
          <a:ext cx="2340780" cy="1404468"/>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700" tIns="120398" rIns="114700" bIns="120398" numCol="1" spcCol="1270" anchor="ctr" anchorCtr="0">
          <a:noAutofit/>
        </a:bodyPr>
        <a:lstStyle/>
        <a:p>
          <a:pPr marL="0" lvl="0" indent="0" algn="ctr" defTabSz="666750">
            <a:lnSpc>
              <a:spcPct val="90000"/>
            </a:lnSpc>
            <a:spcBef>
              <a:spcPct val="0"/>
            </a:spcBef>
            <a:spcAft>
              <a:spcPct val="35000"/>
            </a:spcAft>
            <a:buNone/>
          </a:pPr>
          <a:r>
            <a:rPr lang="en-IN" sz="1500" kern="1200"/>
            <a:t>Resize the grayscale range based on the area ratio</a:t>
          </a:r>
          <a:endParaRPr lang="en-US" sz="1500" kern="1200"/>
        </a:p>
      </dsp:txBody>
      <dsp:txXfrm>
        <a:off x="2851360" y="2231368"/>
        <a:ext cx="2340780" cy="1404468"/>
      </dsp:txXfrm>
    </dsp:sp>
    <dsp:sp modelId="{E836EDBE-4BE4-43E1-8600-26734DE9698B}">
      <dsp:nvSpPr>
        <dsp:cNvPr id="0" name=""/>
        <dsp:cNvSpPr/>
      </dsp:nvSpPr>
      <dsp:spPr>
        <a:xfrm>
          <a:off x="8090943" y="2900972"/>
          <a:ext cx="518508" cy="91440"/>
        </a:xfrm>
        <a:custGeom>
          <a:avLst/>
          <a:gdLst/>
          <a:ahLst/>
          <a:cxnLst/>
          <a:rect l="0" t="0" r="0" b="0"/>
          <a:pathLst>
            <a:path>
              <a:moveTo>
                <a:pt x="0" y="50734"/>
              </a:moveTo>
              <a:lnTo>
                <a:pt x="276354" y="50734"/>
              </a:lnTo>
              <a:lnTo>
                <a:pt x="276354" y="45720"/>
              </a:lnTo>
              <a:lnTo>
                <a:pt x="518508"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336469" y="2944000"/>
        <a:ext cx="27456" cy="5383"/>
      </dsp:txXfrm>
    </dsp:sp>
    <dsp:sp modelId="{AF1DDE4F-F0B0-47C1-B87D-592DF1220FA9}">
      <dsp:nvSpPr>
        <dsp:cNvPr id="0" name=""/>
        <dsp:cNvSpPr/>
      </dsp:nvSpPr>
      <dsp:spPr>
        <a:xfrm>
          <a:off x="5751962" y="2249472"/>
          <a:ext cx="2340780" cy="1404468"/>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700" tIns="120398" rIns="114700" bIns="120398" numCol="1" spcCol="1270" anchor="ctr" anchorCtr="0">
          <a:noAutofit/>
        </a:bodyPr>
        <a:lstStyle/>
        <a:p>
          <a:pPr marL="0" lvl="0" indent="0" algn="ctr" defTabSz="666750">
            <a:lnSpc>
              <a:spcPct val="90000"/>
            </a:lnSpc>
            <a:spcBef>
              <a:spcPct val="0"/>
            </a:spcBef>
            <a:spcAft>
              <a:spcPct val="35000"/>
            </a:spcAft>
            <a:buNone/>
          </a:pPr>
          <a:r>
            <a:rPr lang="en-IN" sz="1500" kern="1200"/>
            <a:t>The intensities of histogram are uniformly redistributed in the resized grayscale range.</a:t>
          </a:r>
          <a:endParaRPr lang="en-US" sz="1500" kern="1200"/>
        </a:p>
      </dsp:txBody>
      <dsp:txXfrm>
        <a:off x="5751962" y="2249472"/>
        <a:ext cx="2340780" cy="1404468"/>
      </dsp:txXfrm>
    </dsp:sp>
    <dsp:sp modelId="{18F8F88E-108E-42AA-BA1B-B41686210132}">
      <dsp:nvSpPr>
        <dsp:cNvPr id="0" name=""/>
        <dsp:cNvSpPr/>
      </dsp:nvSpPr>
      <dsp:spPr>
        <a:xfrm>
          <a:off x="8641852" y="2244458"/>
          <a:ext cx="2340780" cy="1404468"/>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700" tIns="120398" rIns="114700" bIns="120398" numCol="1" spcCol="1270" anchor="ctr" anchorCtr="0">
          <a:noAutofit/>
        </a:bodyPr>
        <a:lstStyle/>
        <a:p>
          <a:pPr marL="0" lvl="0" indent="0" algn="ctr" defTabSz="666750">
            <a:lnSpc>
              <a:spcPct val="90000"/>
            </a:lnSpc>
            <a:spcBef>
              <a:spcPct val="0"/>
            </a:spcBef>
            <a:spcAft>
              <a:spcPct val="35000"/>
            </a:spcAft>
            <a:buNone/>
          </a:pPr>
          <a:r>
            <a:rPr lang="en-IN" sz="1500" kern="1200" dirty="0"/>
            <a:t>Gamma correction was applied to improve white balance.</a:t>
          </a:r>
          <a:endParaRPr lang="en-US" sz="1500" kern="1200" dirty="0"/>
        </a:p>
      </dsp:txBody>
      <dsp:txXfrm>
        <a:off x="8641852" y="2244458"/>
        <a:ext cx="2340780" cy="140446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B2BAEB-AECE-41CD-9418-43529F088230}" type="datetimeFigureOut">
              <a:rPr lang="en-IN" smtClean="0"/>
              <a:t>18-04-2024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866B3308-3F93-46D6-8EEA-ED44DD958200}" type="slidenum">
              <a:rPr lang="en-IN" smtClean="0"/>
              <a:t>‹#›</a:t>
            </a:fld>
            <a:endParaRPr lang="en-IN" dirty="0"/>
          </a:p>
        </p:txBody>
      </p:sp>
    </p:spTree>
    <p:extLst>
      <p:ext uri="{BB962C8B-B14F-4D97-AF65-F5344CB8AC3E}">
        <p14:creationId xmlns:p14="http://schemas.microsoft.com/office/powerpoint/2010/main" val="3591629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B2BAEB-AECE-41CD-9418-43529F088230}" type="datetimeFigureOut">
              <a:rPr lang="en-IN" smtClean="0"/>
              <a:t>18-04-2024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66B3308-3F93-46D6-8EEA-ED44DD958200}" type="slidenum">
              <a:rPr lang="en-IN" smtClean="0"/>
              <a:t>‹#›</a:t>
            </a:fld>
            <a:endParaRPr lang="en-IN" dirty="0"/>
          </a:p>
        </p:txBody>
      </p:sp>
    </p:spTree>
    <p:extLst>
      <p:ext uri="{BB962C8B-B14F-4D97-AF65-F5344CB8AC3E}">
        <p14:creationId xmlns:p14="http://schemas.microsoft.com/office/powerpoint/2010/main" val="3369785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B2BAEB-AECE-41CD-9418-43529F088230}" type="datetimeFigureOut">
              <a:rPr lang="en-IN" smtClean="0"/>
              <a:t>18-04-2024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66B3308-3F93-46D6-8EEA-ED44DD958200}" type="slidenum">
              <a:rPr lang="en-IN" smtClean="0"/>
              <a:t>‹#›</a:t>
            </a:fld>
            <a:endParaRPr lang="en-IN"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2232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0B2BAEB-AECE-41CD-9418-43529F088230}" type="datetimeFigureOut">
              <a:rPr lang="en-IN" smtClean="0"/>
              <a:t>18-04-2024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66B3308-3F93-46D6-8EEA-ED44DD958200}" type="slidenum">
              <a:rPr lang="en-IN" smtClean="0"/>
              <a:t>‹#›</a:t>
            </a:fld>
            <a:endParaRPr lang="en-IN" dirty="0"/>
          </a:p>
        </p:txBody>
      </p:sp>
    </p:spTree>
    <p:extLst>
      <p:ext uri="{BB962C8B-B14F-4D97-AF65-F5344CB8AC3E}">
        <p14:creationId xmlns:p14="http://schemas.microsoft.com/office/powerpoint/2010/main" val="1221211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0B2BAEB-AECE-41CD-9418-43529F088230}" type="datetimeFigureOut">
              <a:rPr lang="en-IN" smtClean="0"/>
              <a:t>18-04-2024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66B3308-3F93-46D6-8EEA-ED44DD958200}" type="slidenum">
              <a:rPr lang="en-IN" smtClean="0"/>
              <a:t>‹#›</a:t>
            </a:fld>
            <a:endParaRPr lang="en-IN"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2788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0B2BAEB-AECE-41CD-9418-43529F088230}" type="datetimeFigureOut">
              <a:rPr lang="en-IN" smtClean="0"/>
              <a:t>18-04-2024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66B3308-3F93-46D6-8EEA-ED44DD958200}" type="slidenum">
              <a:rPr lang="en-IN" smtClean="0"/>
              <a:t>‹#›</a:t>
            </a:fld>
            <a:endParaRPr lang="en-IN" dirty="0"/>
          </a:p>
        </p:txBody>
      </p:sp>
    </p:spTree>
    <p:extLst>
      <p:ext uri="{BB962C8B-B14F-4D97-AF65-F5344CB8AC3E}">
        <p14:creationId xmlns:p14="http://schemas.microsoft.com/office/powerpoint/2010/main" val="4655717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B2BAEB-AECE-41CD-9418-43529F088230}" type="datetimeFigureOut">
              <a:rPr lang="en-IN" smtClean="0"/>
              <a:t>18-04-2024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66B3308-3F93-46D6-8EEA-ED44DD958200}" type="slidenum">
              <a:rPr lang="en-IN" smtClean="0"/>
              <a:t>‹#›</a:t>
            </a:fld>
            <a:endParaRPr lang="en-IN" dirty="0"/>
          </a:p>
        </p:txBody>
      </p:sp>
    </p:spTree>
    <p:extLst>
      <p:ext uri="{BB962C8B-B14F-4D97-AF65-F5344CB8AC3E}">
        <p14:creationId xmlns:p14="http://schemas.microsoft.com/office/powerpoint/2010/main" val="30665886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B2BAEB-AECE-41CD-9418-43529F088230}" type="datetimeFigureOut">
              <a:rPr lang="en-IN" smtClean="0"/>
              <a:t>18-04-2024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66B3308-3F93-46D6-8EEA-ED44DD958200}" type="slidenum">
              <a:rPr lang="en-IN" smtClean="0"/>
              <a:t>‹#›</a:t>
            </a:fld>
            <a:endParaRPr lang="en-IN" dirty="0"/>
          </a:p>
        </p:txBody>
      </p:sp>
    </p:spTree>
    <p:extLst>
      <p:ext uri="{BB962C8B-B14F-4D97-AF65-F5344CB8AC3E}">
        <p14:creationId xmlns:p14="http://schemas.microsoft.com/office/powerpoint/2010/main" val="2298586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B2BAEB-AECE-41CD-9418-43529F088230}" type="datetimeFigureOut">
              <a:rPr lang="en-IN" smtClean="0"/>
              <a:t>18-04-2024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66B3308-3F93-46D6-8EEA-ED44DD958200}" type="slidenum">
              <a:rPr lang="en-IN" smtClean="0"/>
              <a:t>‹#›</a:t>
            </a:fld>
            <a:endParaRPr lang="en-IN" dirty="0"/>
          </a:p>
        </p:txBody>
      </p:sp>
    </p:spTree>
    <p:extLst>
      <p:ext uri="{BB962C8B-B14F-4D97-AF65-F5344CB8AC3E}">
        <p14:creationId xmlns:p14="http://schemas.microsoft.com/office/powerpoint/2010/main" val="552166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B2BAEB-AECE-41CD-9418-43529F088230}" type="datetimeFigureOut">
              <a:rPr lang="en-IN" smtClean="0"/>
              <a:t>18-04-2024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66B3308-3F93-46D6-8EEA-ED44DD958200}" type="slidenum">
              <a:rPr lang="en-IN" smtClean="0"/>
              <a:t>‹#›</a:t>
            </a:fld>
            <a:endParaRPr lang="en-IN" dirty="0"/>
          </a:p>
        </p:txBody>
      </p:sp>
    </p:spTree>
    <p:extLst>
      <p:ext uri="{BB962C8B-B14F-4D97-AF65-F5344CB8AC3E}">
        <p14:creationId xmlns:p14="http://schemas.microsoft.com/office/powerpoint/2010/main" val="2435230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B2BAEB-AECE-41CD-9418-43529F088230}" type="datetimeFigureOut">
              <a:rPr lang="en-IN" smtClean="0"/>
              <a:t>18-04-2024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866B3308-3F93-46D6-8EEA-ED44DD958200}" type="slidenum">
              <a:rPr lang="en-IN" smtClean="0"/>
              <a:t>‹#›</a:t>
            </a:fld>
            <a:endParaRPr lang="en-IN" dirty="0"/>
          </a:p>
        </p:txBody>
      </p:sp>
    </p:spTree>
    <p:extLst>
      <p:ext uri="{BB962C8B-B14F-4D97-AF65-F5344CB8AC3E}">
        <p14:creationId xmlns:p14="http://schemas.microsoft.com/office/powerpoint/2010/main" val="4293741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B2BAEB-AECE-41CD-9418-43529F088230}" type="datetimeFigureOut">
              <a:rPr lang="en-IN" smtClean="0"/>
              <a:t>18-04-2024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66B3308-3F93-46D6-8EEA-ED44DD958200}" type="slidenum">
              <a:rPr lang="en-IN" smtClean="0"/>
              <a:t>‹#›</a:t>
            </a:fld>
            <a:endParaRPr lang="en-IN" dirty="0"/>
          </a:p>
        </p:txBody>
      </p:sp>
    </p:spTree>
    <p:extLst>
      <p:ext uri="{BB962C8B-B14F-4D97-AF65-F5344CB8AC3E}">
        <p14:creationId xmlns:p14="http://schemas.microsoft.com/office/powerpoint/2010/main" val="1307686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B2BAEB-AECE-41CD-9418-43529F088230}" type="datetimeFigureOut">
              <a:rPr lang="en-IN" smtClean="0"/>
              <a:t>18-04-2024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66B3308-3F93-46D6-8EEA-ED44DD958200}" type="slidenum">
              <a:rPr lang="en-IN" smtClean="0"/>
              <a:t>‹#›</a:t>
            </a:fld>
            <a:endParaRPr lang="en-IN" dirty="0"/>
          </a:p>
        </p:txBody>
      </p:sp>
    </p:spTree>
    <p:extLst>
      <p:ext uri="{BB962C8B-B14F-4D97-AF65-F5344CB8AC3E}">
        <p14:creationId xmlns:p14="http://schemas.microsoft.com/office/powerpoint/2010/main" val="1492057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B2BAEB-AECE-41CD-9418-43529F088230}" type="datetimeFigureOut">
              <a:rPr lang="en-IN" smtClean="0"/>
              <a:t>18-04-2024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66B3308-3F93-46D6-8EEA-ED44DD958200}" type="slidenum">
              <a:rPr lang="en-IN" smtClean="0"/>
              <a:t>‹#›</a:t>
            </a:fld>
            <a:endParaRPr lang="en-IN" dirty="0"/>
          </a:p>
        </p:txBody>
      </p:sp>
    </p:spTree>
    <p:extLst>
      <p:ext uri="{BB962C8B-B14F-4D97-AF65-F5344CB8AC3E}">
        <p14:creationId xmlns:p14="http://schemas.microsoft.com/office/powerpoint/2010/main" val="2768677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B2BAEB-AECE-41CD-9418-43529F088230}" type="datetimeFigureOut">
              <a:rPr lang="en-IN" smtClean="0"/>
              <a:t>18-04-2024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66B3308-3F93-46D6-8EEA-ED44DD958200}" type="slidenum">
              <a:rPr lang="en-IN" smtClean="0"/>
              <a:t>‹#›</a:t>
            </a:fld>
            <a:endParaRPr lang="en-IN" dirty="0"/>
          </a:p>
        </p:txBody>
      </p:sp>
    </p:spTree>
    <p:extLst>
      <p:ext uri="{BB962C8B-B14F-4D97-AF65-F5344CB8AC3E}">
        <p14:creationId xmlns:p14="http://schemas.microsoft.com/office/powerpoint/2010/main" val="1331612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B2BAEB-AECE-41CD-9418-43529F088230}" type="datetimeFigureOut">
              <a:rPr lang="en-IN" smtClean="0"/>
              <a:t>18-04-2024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66B3308-3F93-46D6-8EEA-ED44DD958200}" type="slidenum">
              <a:rPr lang="en-IN" smtClean="0"/>
              <a:t>‹#›</a:t>
            </a:fld>
            <a:endParaRPr lang="en-IN" dirty="0"/>
          </a:p>
        </p:txBody>
      </p:sp>
    </p:spTree>
    <p:extLst>
      <p:ext uri="{BB962C8B-B14F-4D97-AF65-F5344CB8AC3E}">
        <p14:creationId xmlns:p14="http://schemas.microsoft.com/office/powerpoint/2010/main" val="536921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80B2BAEB-AECE-41CD-9418-43529F088230}" type="datetimeFigureOut">
              <a:rPr lang="en-IN" smtClean="0"/>
              <a:t>18-04-2024</a:t>
            </a:fld>
            <a:endParaRPr lang="en-IN"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66B3308-3F93-46D6-8EEA-ED44DD958200}" type="slidenum">
              <a:rPr lang="en-IN" smtClean="0"/>
              <a:t>‹#›</a:t>
            </a:fld>
            <a:endParaRPr lang="en-IN" dirty="0"/>
          </a:p>
        </p:txBody>
      </p:sp>
    </p:spTree>
    <p:extLst>
      <p:ext uri="{BB962C8B-B14F-4D97-AF65-F5344CB8AC3E}">
        <p14:creationId xmlns:p14="http://schemas.microsoft.com/office/powerpoint/2010/main" val="1765951649"/>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datasets/ashish2001/semantic-segmentation-of-underwater-imagery-suim?select=TEST"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5"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IN" dirty="0"/>
            </a:p>
          </p:txBody>
        </p:sp>
        <p:sp>
          <p:nvSpPr>
            <p:cNvPr id="46"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IN" dirty="0"/>
            </a:p>
          </p:txBody>
        </p:sp>
        <p:sp>
          <p:nvSpPr>
            <p:cNvPr id="47"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IN" dirty="0"/>
            </a:p>
          </p:txBody>
        </p:sp>
        <p:sp>
          <p:nvSpPr>
            <p:cNvPr id="48"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IN" dirty="0"/>
            </a:p>
          </p:txBody>
        </p:sp>
        <p:sp>
          <p:nvSpPr>
            <p:cNvPr id="49"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IN" dirty="0"/>
            </a:p>
          </p:txBody>
        </p:sp>
        <p:sp>
          <p:nvSpPr>
            <p:cNvPr id="50"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IN" dirty="0"/>
            </a:p>
          </p:txBody>
        </p:sp>
        <p:sp>
          <p:nvSpPr>
            <p:cNvPr id="51"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IN" dirty="0"/>
            </a:p>
          </p:txBody>
        </p:sp>
        <p:sp>
          <p:nvSpPr>
            <p:cNvPr id="52"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IN" dirty="0"/>
            </a:p>
          </p:txBody>
        </p:sp>
        <p:sp>
          <p:nvSpPr>
            <p:cNvPr id="53"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IN" dirty="0"/>
            </a:p>
          </p:txBody>
        </p:sp>
        <p:sp>
          <p:nvSpPr>
            <p:cNvPr id="54"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IN" dirty="0"/>
            </a:p>
          </p:txBody>
        </p:sp>
        <p:sp>
          <p:nvSpPr>
            <p:cNvPr id="55"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IN" dirty="0"/>
            </a:p>
          </p:txBody>
        </p:sp>
        <p:sp>
          <p:nvSpPr>
            <p:cNvPr id="56"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IN" dirty="0"/>
            </a:p>
          </p:txBody>
        </p:sp>
      </p:grpSp>
      <p:grpSp>
        <p:nvGrpSpPr>
          <p:cNvPr id="57" name="Group 56">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IN" dirty="0"/>
            </a:p>
          </p:txBody>
        </p:sp>
        <p:sp>
          <p:nvSpPr>
            <p:cNvPr id="59"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IN" dirty="0"/>
            </a:p>
          </p:txBody>
        </p:sp>
        <p:sp>
          <p:nvSpPr>
            <p:cNvPr id="60"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IN" dirty="0"/>
            </a:p>
          </p:txBody>
        </p:sp>
        <p:sp>
          <p:nvSpPr>
            <p:cNvPr id="61"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IN" dirty="0"/>
            </a:p>
          </p:txBody>
        </p:sp>
        <p:sp>
          <p:nvSpPr>
            <p:cNvPr id="62"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IN" dirty="0"/>
            </a:p>
          </p:txBody>
        </p:sp>
        <p:sp>
          <p:nvSpPr>
            <p:cNvPr id="63"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IN" dirty="0"/>
            </a:p>
          </p:txBody>
        </p:sp>
        <p:sp>
          <p:nvSpPr>
            <p:cNvPr id="64"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IN" dirty="0"/>
            </a:p>
          </p:txBody>
        </p:sp>
        <p:sp>
          <p:nvSpPr>
            <p:cNvPr id="65"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IN" dirty="0"/>
            </a:p>
          </p:txBody>
        </p:sp>
        <p:sp>
          <p:nvSpPr>
            <p:cNvPr id="66"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IN" dirty="0"/>
            </a:p>
          </p:txBody>
        </p:sp>
        <p:sp>
          <p:nvSpPr>
            <p:cNvPr id="67"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IN" dirty="0"/>
            </a:p>
          </p:txBody>
        </p:sp>
        <p:sp>
          <p:nvSpPr>
            <p:cNvPr id="68"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IN" dirty="0"/>
            </a:p>
          </p:txBody>
        </p:sp>
        <p:sp>
          <p:nvSpPr>
            <p:cNvPr id="69"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IN" dirty="0"/>
            </a:p>
          </p:txBody>
        </p:sp>
      </p:grpSp>
      <p:sp>
        <p:nvSpPr>
          <p:cNvPr id="70" name="Rectangle 69">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dirty="0"/>
          </a:p>
        </p:txBody>
      </p:sp>
      <p:sp>
        <p:nvSpPr>
          <p:cNvPr id="71"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dirty="0"/>
          </a:p>
        </p:txBody>
      </p:sp>
      <p:pic>
        <p:nvPicPr>
          <p:cNvPr id="5" name="Picture 4" descr="A coral reef with fish and sunlight&#10;&#10;Description automatically generated">
            <a:extLst>
              <a:ext uri="{FF2B5EF4-FFF2-40B4-BE49-F238E27FC236}">
                <a16:creationId xmlns:a16="http://schemas.microsoft.com/office/drawing/2014/main" id="{B255EEBD-D9F2-292F-A3B2-7061F0B53BAC}"/>
              </a:ext>
            </a:extLst>
          </p:cNvPr>
          <p:cNvPicPr>
            <a:picLocks noChangeAspect="1"/>
          </p:cNvPicPr>
          <p:nvPr/>
        </p:nvPicPr>
        <p:blipFill rotWithShape="1">
          <a:blip r:embed="rId2">
            <a:extLst>
              <a:ext uri="{28A0092B-C50C-407E-A947-70E740481C1C}">
                <a14:useLocalDpi xmlns:a14="http://schemas.microsoft.com/office/drawing/2010/main" val="0"/>
              </a:ext>
            </a:extLst>
          </a:blip>
          <a:srcRect l="18536" r="18536"/>
          <a:stretch/>
        </p:blipFill>
        <p:spPr>
          <a:xfrm>
            <a:off x="4485557" y="10"/>
            <a:ext cx="7706443" cy="6857990"/>
          </a:xfrm>
          <a:prstGeom prst="rect">
            <a:avLst/>
          </a:prstGeom>
        </p:spPr>
      </p:pic>
      <p:sp useBgFill="1">
        <p:nvSpPr>
          <p:cNvPr id="42" name="Freeform: Shape 41">
            <a:extLst>
              <a:ext uri="{FF2B5EF4-FFF2-40B4-BE49-F238E27FC236}">
                <a16:creationId xmlns:a16="http://schemas.microsoft.com/office/drawing/2014/main" id="{23C7736A-5A08-4021-9AB6-390DFF50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8170246" cy="6858000"/>
          </a:xfrm>
          <a:custGeom>
            <a:avLst/>
            <a:gdLst>
              <a:gd name="connsiteX0" fmla="*/ 4738960 w 8170246"/>
              <a:gd name="connsiteY0" fmla="*/ 0 h 6858000"/>
              <a:gd name="connsiteX1" fmla="*/ 4862151 w 8170246"/>
              <a:gd name="connsiteY1" fmla="*/ 0 h 6858000"/>
              <a:gd name="connsiteX2" fmla="*/ 8088169 w 8170246"/>
              <a:gd name="connsiteY2" fmla="*/ 3226735 h 6858000"/>
              <a:gd name="connsiteX3" fmla="*/ 8088169 w 8170246"/>
              <a:gd name="connsiteY3" fmla="*/ 3626507 h 6858000"/>
              <a:gd name="connsiteX4" fmla="*/ 4857393 w 8170246"/>
              <a:gd name="connsiteY4" fmla="*/ 6858000 h 6858000"/>
              <a:gd name="connsiteX5" fmla="*/ 4783581 w 8170246"/>
              <a:gd name="connsiteY5" fmla="*/ 6858000 h 6858000"/>
              <a:gd name="connsiteX6" fmla="*/ 4734202 w 8170246"/>
              <a:gd name="connsiteY6" fmla="*/ 6858000 h 6858000"/>
              <a:gd name="connsiteX7" fmla="*/ 7964978 w 8170246"/>
              <a:gd name="connsiteY7" fmla="*/ 3626507 h 6858000"/>
              <a:gd name="connsiteX8" fmla="*/ 7964978 w 8170246"/>
              <a:gd name="connsiteY8" fmla="*/ 3226735 h 6858000"/>
              <a:gd name="connsiteX9" fmla="*/ 4738960 w 8170246"/>
              <a:gd name="connsiteY9" fmla="*/ 0 h 6858000"/>
              <a:gd name="connsiteX10" fmla="*/ 0 w 8170246"/>
              <a:gd name="connsiteY10" fmla="*/ 0 h 6858000"/>
              <a:gd name="connsiteX11" fmla="*/ 98791 w 8170246"/>
              <a:gd name="connsiteY11" fmla="*/ 0 h 6858000"/>
              <a:gd name="connsiteX12" fmla="*/ 4456718 w 8170246"/>
              <a:gd name="connsiteY12" fmla="*/ 0 h 6858000"/>
              <a:gd name="connsiteX13" fmla="*/ 4603489 w 8170246"/>
              <a:gd name="connsiteY13" fmla="*/ 0 h 6858000"/>
              <a:gd name="connsiteX14" fmla="*/ 7829507 w 8170246"/>
              <a:gd name="connsiteY14" fmla="*/ 3226735 h 6858000"/>
              <a:gd name="connsiteX15" fmla="*/ 7829507 w 8170246"/>
              <a:gd name="connsiteY15" fmla="*/ 3626507 h 6858000"/>
              <a:gd name="connsiteX16" fmla="*/ 4598731 w 8170246"/>
              <a:gd name="connsiteY16" fmla="*/ 6858000 h 6858000"/>
              <a:gd name="connsiteX17" fmla="*/ 4540663 w 8170246"/>
              <a:gd name="connsiteY17" fmla="*/ 6858000 h 6858000"/>
              <a:gd name="connsiteX18" fmla="*/ 133398 w 8170246"/>
              <a:gd name="connsiteY18" fmla="*/ 6858000 h 6858000"/>
              <a:gd name="connsiteX19" fmla="*/ 0 w 8170246"/>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70246" h="6858000">
                <a:moveTo>
                  <a:pt x="4738960" y="0"/>
                </a:moveTo>
                <a:lnTo>
                  <a:pt x="4862151" y="0"/>
                </a:lnTo>
                <a:cubicBezTo>
                  <a:pt x="4862151" y="0"/>
                  <a:pt x="4862151" y="0"/>
                  <a:pt x="8088169" y="3226735"/>
                </a:cubicBezTo>
                <a:cubicBezTo>
                  <a:pt x="8197606" y="3336196"/>
                  <a:pt x="8197606" y="3517045"/>
                  <a:pt x="8088169" y="3626507"/>
                </a:cubicBezTo>
                <a:cubicBezTo>
                  <a:pt x="8088169" y="3626507"/>
                  <a:pt x="8088169" y="3626507"/>
                  <a:pt x="4857393" y="6858000"/>
                </a:cubicBezTo>
                <a:cubicBezTo>
                  <a:pt x="4857393" y="6858000"/>
                  <a:pt x="4857393" y="6858000"/>
                  <a:pt x="4783581" y="6858000"/>
                </a:cubicBezTo>
                <a:lnTo>
                  <a:pt x="4734202" y="6858000"/>
                </a:lnTo>
                <a:cubicBezTo>
                  <a:pt x="7964978" y="3626507"/>
                  <a:pt x="7964978" y="3626507"/>
                  <a:pt x="7964978" y="3626507"/>
                </a:cubicBezTo>
                <a:cubicBezTo>
                  <a:pt x="8074415" y="3517045"/>
                  <a:pt x="8074415" y="3336196"/>
                  <a:pt x="7964978" y="3226735"/>
                </a:cubicBezTo>
                <a:cubicBezTo>
                  <a:pt x="4738960" y="0"/>
                  <a:pt x="4738960" y="0"/>
                  <a:pt x="4738960" y="0"/>
                </a:cubicBezTo>
                <a:close/>
                <a:moveTo>
                  <a:pt x="0" y="0"/>
                </a:moveTo>
                <a:lnTo>
                  <a:pt x="98791" y="0"/>
                </a:lnTo>
                <a:cubicBezTo>
                  <a:pt x="1075904" y="0"/>
                  <a:pt x="2469401" y="0"/>
                  <a:pt x="4456718" y="0"/>
                </a:cubicBezTo>
                <a:lnTo>
                  <a:pt x="4603489" y="0"/>
                </a:lnTo>
                <a:cubicBezTo>
                  <a:pt x="4603489" y="0"/>
                  <a:pt x="4603489" y="0"/>
                  <a:pt x="7829507" y="3226735"/>
                </a:cubicBezTo>
                <a:cubicBezTo>
                  <a:pt x="7938944" y="3336196"/>
                  <a:pt x="7938944" y="3517045"/>
                  <a:pt x="7829507" y="3626507"/>
                </a:cubicBezTo>
                <a:cubicBezTo>
                  <a:pt x="7829507" y="3626507"/>
                  <a:pt x="7829507" y="3626507"/>
                  <a:pt x="4598731" y="6858000"/>
                </a:cubicBezTo>
                <a:lnTo>
                  <a:pt x="4540663" y="6858000"/>
                </a:lnTo>
                <a:cubicBezTo>
                  <a:pt x="4077749" y="6858000"/>
                  <a:pt x="2938270" y="6858000"/>
                  <a:pt x="133398" y="6858000"/>
                </a:cubicBezTo>
                <a:lnTo>
                  <a:pt x="0" y="685800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dirty="0"/>
          </a:p>
        </p:txBody>
      </p:sp>
      <p:sp>
        <p:nvSpPr>
          <p:cNvPr id="2" name="Title 1">
            <a:extLst>
              <a:ext uri="{FF2B5EF4-FFF2-40B4-BE49-F238E27FC236}">
                <a16:creationId xmlns:a16="http://schemas.microsoft.com/office/drawing/2014/main" id="{4CDF1EBE-9CBB-2DD2-FAC2-B14CD0BF1888}"/>
              </a:ext>
            </a:extLst>
          </p:cNvPr>
          <p:cNvSpPr>
            <a:spLocks noGrp="1"/>
          </p:cNvSpPr>
          <p:nvPr>
            <p:ph type="ctrTitle"/>
          </p:nvPr>
        </p:nvSpPr>
        <p:spPr>
          <a:xfrm>
            <a:off x="535525" y="624110"/>
            <a:ext cx="4623955" cy="1280890"/>
          </a:xfrm>
        </p:spPr>
        <p:txBody>
          <a:bodyPr vert="horz" lIns="91440" tIns="45720" rIns="91440" bIns="45720" rtlCol="0" anchor="t">
            <a:normAutofit/>
          </a:bodyPr>
          <a:lstStyle/>
          <a:p>
            <a:pPr algn="ctr">
              <a:lnSpc>
                <a:spcPct val="90000"/>
              </a:lnSpc>
            </a:pPr>
            <a:r>
              <a:rPr lang="en-US" sz="3600" dirty="0"/>
              <a:t>Underwater Image Enhancement </a:t>
            </a:r>
          </a:p>
        </p:txBody>
      </p:sp>
      <p:sp>
        <p:nvSpPr>
          <p:cNvPr id="44" name="Rectangle 43">
            <a:extLst>
              <a:ext uri="{FF2B5EF4-FFF2-40B4-BE49-F238E27FC236}">
                <a16:creationId xmlns:a16="http://schemas.microsoft.com/office/drawing/2014/main" id="{433DF4D3-8A35-461A-ABE0-F56B78A1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dirty="0"/>
          </a:p>
        </p:txBody>
      </p:sp>
      <p:sp>
        <p:nvSpPr>
          <p:cNvPr id="3" name="Subtitle 2">
            <a:extLst>
              <a:ext uri="{FF2B5EF4-FFF2-40B4-BE49-F238E27FC236}">
                <a16:creationId xmlns:a16="http://schemas.microsoft.com/office/drawing/2014/main" id="{3364E687-80AF-5CFA-6969-F54E8A6D19ED}"/>
              </a:ext>
            </a:extLst>
          </p:cNvPr>
          <p:cNvSpPr>
            <a:spLocks noGrp="1"/>
          </p:cNvSpPr>
          <p:nvPr>
            <p:ph type="subTitle" idx="1"/>
          </p:nvPr>
        </p:nvSpPr>
        <p:spPr>
          <a:xfrm>
            <a:off x="531812" y="2133600"/>
            <a:ext cx="5271868" cy="3777622"/>
          </a:xfrm>
        </p:spPr>
        <p:txBody>
          <a:bodyPr vert="horz" lIns="91440" tIns="45720" rIns="91440" bIns="45720" rtlCol="0">
            <a:normAutofit/>
          </a:bodyPr>
          <a:lstStyle/>
          <a:p>
            <a:pPr indent="-228600">
              <a:buFont typeface="Wingdings 3" charset="2"/>
              <a:buChar char=""/>
            </a:pPr>
            <a:r>
              <a:rPr lang="en-US" dirty="0">
                <a:solidFill>
                  <a:schemeClr val="tx1">
                    <a:lumMod val="75000"/>
                    <a:lumOff val="25000"/>
                  </a:schemeClr>
                </a:solidFill>
              </a:rPr>
              <a:t>Project By : - </a:t>
            </a:r>
          </a:p>
          <a:p>
            <a:pPr marL="457200" indent="-228600">
              <a:buFont typeface="Wingdings 3" charset="2"/>
              <a:buChar char=""/>
            </a:pPr>
            <a:r>
              <a:rPr lang="en-US" dirty="0">
                <a:solidFill>
                  <a:schemeClr val="tx1">
                    <a:lumMod val="75000"/>
                    <a:lumOff val="25000"/>
                  </a:schemeClr>
                </a:solidFill>
              </a:rPr>
              <a:t>Deb Mukherjee (121EC0289) (Team Lead)</a:t>
            </a:r>
          </a:p>
          <a:p>
            <a:pPr marL="457200" indent="-228600">
              <a:buFont typeface="Wingdings 3" charset="2"/>
              <a:buChar char=""/>
            </a:pPr>
            <a:r>
              <a:rPr lang="en-US" dirty="0">
                <a:solidFill>
                  <a:schemeClr val="tx1">
                    <a:lumMod val="75000"/>
                    <a:lumOff val="25000"/>
                  </a:schemeClr>
                </a:solidFill>
              </a:rPr>
              <a:t>Debashis Satpathy (121EC0300)</a:t>
            </a:r>
          </a:p>
          <a:p>
            <a:pPr marL="457200" indent="-228600">
              <a:buFont typeface="Wingdings 3" charset="2"/>
              <a:buChar char=""/>
            </a:pPr>
            <a:r>
              <a:rPr lang="en-US" dirty="0">
                <a:solidFill>
                  <a:schemeClr val="tx1">
                    <a:lumMod val="75000"/>
                    <a:lumOff val="25000"/>
                  </a:schemeClr>
                </a:solidFill>
              </a:rPr>
              <a:t>Rishabh Singh (121EC0305)</a:t>
            </a:r>
          </a:p>
        </p:txBody>
      </p:sp>
    </p:spTree>
    <p:extLst>
      <p:ext uri="{BB962C8B-B14F-4D97-AF65-F5344CB8AC3E}">
        <p14:creationId xmlns:p14="http://schemas.microsoft.com/office/powerpoint/2010/main" val="2092448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00A5D-6531-AC44-CCD4-1C9E5264A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DD6534-DAB7-F30A-19F8-A95A4D70283D}"/>
              </a:ext>
            </a:extLst>
          </p:cNvPr>
          <p:cNvSpPr>
            <a:spLocks noGrp="1"/>
          </p:cNvSpPr>
          <p:nvPr>
            <p:ph type="title"/>
          </p:nvPr>
        </p:nvSpPr>
        <p:spPr/>
        <p:txBody>
          <a:bodyPr/>
          <a:lstStyle/>
          <a:p>
            <a:pPr algn="ctr"/>
            <a:r>
              <a:rPr lang="en-IN" dirty="0"/>
              <a:t>Results After Adaptive Colour Correction</a:t>
            </a:r>
          </a:p>
        </p:txBody>
      </p:sp>
      <p:pic>
        <p:nvPicPr>
          <p:cNvPr id="6" name="Content Placeholder 5">
            <a:extLst>
              <a:ext uri="{FF2B5EF4-FFF2-40B4-BE49-F238E27FC236}">
                <a16:creationId xmlns:a16="http://schemas.microsoft.com/office/drawing/2014/main" id="{2670A873-F100-7642-01C2-B530C79956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1612490" y="2015613"/>
            <a:ext cx="10275861" cy="4355690"/>
          </a:xfrm>
        </p:spPr>
      </p:pic>
    </p:spTree>
    <p:extLst>
      <p:ext uri="{BB962C8B-B14F-4D97-AF65-F5344CB8AC3E}">
        <p14:creationId xmlns:p14="http://schemas.microsoft.com/office/powerpoint/2010/main" val="1593294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58811-D8C4-9222-3381-CB815B79F0FD}"/>
              </a:ext>
            </a:extLst>
          </p:cNvPr>
          <p:cNvSpPr>
            <a:spLocks noGrp="1"/>
          </p:cNvSpPr>
          <p:nvPr>
            <p:ph type="title"/>
          </p:nvPr>
        </p:nvSpPr>
        <p:spPr/>
        <p:txBody>
          <a:bodyPr/>
          <a:lstStyle/>
          <a:p>
            <a:pPr algn="ctr"/>
            <a:r>
              <a:rPr lang="en-IN" dirty="0"/>
              <a:t>Stationary Wavelet Transform</a:t>
            </a:r>
          </a:p>
        </p:txBody>
      </p:sp>
      <p:graphicFrame>
        <p:nvGraphicFramePr>
          <p:cNvPr id="5" name="Content Placeholder 2">
            <a:extLst>
              <a:ext uri="{FF2B5EF4-FFF2-40B4-BE49-F238E27FC236}">
                <a16:creationId xmlns:a16="http://schemas.microsoft.com/office/drawing/2014/main" id="{56E834E3-A57F-0F37-B38F-F2297A8BF26A}"/>
              </a:ext>
            </a:extLst>
          </p:cNvPr>
          <p:cNvGraphicFramePr>
            <a:graphicFrameLocks noGrp="1"/>
          </p:cNvGraphicFramePr>
          <p:nvPr>
            <p:ph idx="1"/>
          </p:nvPr>
        </p:nvGraphicFramePr>
        <p:xfrm>
          <a:off x="2589212" y="2133600"/>
          <a:ext cx="8915400" cy="3777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9511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C58811-D8C4-9222-3381-CB815B79F0FD}"/>
              </a:ext>
            </a:extLst>
          </p:cNvPr>
          <p:cNvSpPr>
            <a:spLocks noGrp="1"/>
          </p:cNvSpPr>
          <p:nvPr>
            <p:ph type="title"/>
          </p:nvPr>
        </p:nvSpPr>
        <p:spPr>
          <a:xfrm>
            <a:off x="1259893" y="3101093"/>
            <a:ext cx="2454052" cy="3029344"/>
          </a:xfrm>
        </p:spPr>
        <p:txBody>
          <a:bodyPr>
            <a:normAutofit/>
          </a:bodyPr>
          <a:lstStyle/>
          <a:p>
            <a:r>
              <a:rPr lang="en-IN" sz="3200" dirty="0">
                <a:solidFill>
                  <a:schemeClr val="bg1"/>
                </a:solidFill>
              </a:rPr>
              <a:t>Stationary Wavelet Transform</a:t>
            </a: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IN" dirty="0"/>
          </a:p>
        </p:txBody>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Content Placeholder 2">
            <a:extLst>
              <a:ext uri="{FF2B5EF4-FFF2-40B4-BE49-F238E27FC236}">
                <a16:creationId xmlns:a16="http://schemas.microsoft.com/office/drawing/2014/main" id="{B832A515-1809-88C0-C700-A3F999E0E3A8}"/>
              </a:ext>
            </a:extLst>
          </p:cNvPr>
          <p:cNvSpPr>
            <a:spLocks noGrp="1"/>
          </p:cNvSpPr>
          <p:nvPr>
            <p:ph idx="1"/>
          </p:nvPr>
        </p:nvSpPr>
        <p:spPr>
          <a:xfrm>
            <a:off x="4706578" y="589722"/>
            <a:ext cx="6798033" cy="5321500"/>
          </a:xfrm>
        </p:spPr>
        <p:txBody>
          <a:bodyPr anchor="ctr">
            <a:normAutofit/>
          </a:bodyPr>
          <a:lstStyle/>
          <a:p>
            <a:r>
              <a:rPr lang="en-IN" dirty="0"/>
              <a:t>To find the stationary wavelet transform of the colour corrected image ,  we use to </a:t>
            </a:r>
            <a:r>
              <a:rPr lang="en-IN" b="1" u="sng" dirty="0"/>
              <a:t>swt2</a:t>
            </a:r>
            <a:r>
              <a:rPr lang="en-IN" dirty="0"/>
              <a:t> function of the python </a:t>
            </a:r>
            <a:r>
              <a:rPr lang="en-IN" b="1" u="sng" dirty="0"/>
              <a:t>pywt</a:t>
            </a:r>
            <a:r>
              <a:rPr lang="en-IN" dirty="0"/>
              <a:t> library. </a:t>
            </a:r>
          </a:p>
          <a:p>
            <a:pPr>
              <a:buFont typeface="Arial" panose="020B0604020202020204" pitchFamily="34" charset="0"/>
              <a:buChar char="•"/>
            </a:pPr>
            <a:r>
              <a:rPr lang="en-IN" dirty="0"/>
              <a:t>Coeff = pywt.swt2(channel , ‘haar’ , level = 1)</a:t>
            </a:r>
          </a:p>
          <a:p>
            <a:pPr>
              <a:buFont typeface="Arial" panose="020B0604020202020204" pitchFamily="34" charset="0"/>
              <a:buChar char="•"/>
            </a:pPr>
            <a:r>
              <a:rPr lang="en-IN" dirty="0"/>
              <a:t>‘haar’ -&gt; the wavelet being used</a:t>
            </a:r>
          </a:p>
          <a:p>
            <a:pPr>
              <a:buFont typeface="Arial" panose="020B0604020202020204" pitchFamily="34" charset="0"/>
              <a:buChar char="•"/>
            </a:pPr>
            <a:r>
              <a:rPr lang="en-IN" dirty="0"/>
              <a:t>Level = 1 -&gt; the level of wavelet decomposition</a:t>
            </a:r>
          </a:p>
          <a:p>
            <a:pPr marL="0" indent="0">
              <a:buNone/>
            </a:pPr>
            <a:endParaRPr lang="en-IN" dirty="0"/>
          </a:p>
          <a:p>
            <a:pPr>
              <a:buFont typeface="Arial" panose="020B0604020202020204" pitchFamily="34" charset="0"/>
              <a:buChar char="•"/>
            </a:pPr>
            <a:endParaRPr lang="en-IN" dirty="0"/>
          </a:p>
          <a:p>
            <a:pPr>
              <a:buFont typeface="Wingdings" panose="05000000000000000000" pitchFamily="2" charset="2"/>
              <a:buChar char="§"/>
            </a:pPr>
            <a:r>
              <a:rPr lang="en-IN" dirty="0"/>
              <a:t>Since , most of the underwater distortions are present in low frequency region , we extract the low frequency information from the wavelet transform</a:t>
            </a:r>
          </a:p>
          <a:p>
            <a:pPr>
              <a:buFont typeface="Arial" panose="020B0604020202020204" pitchFamily="34" charset="0"/>
              <a:buChar char="•"/>
            </a:pPr>
            <a:r>
              <a:rPr lang="en-IN" dirty="0"/>
              <a:t>LL = Coeff[0][0]</a:t>
            </a:r>
          </a:p>
        </p:txBody>
      </p:sp>
    </p:spTree>
    <p:extLst>
      <p:ext uri="{BB962C8B-B14F-4D97-AF65-F5344CB8AC3E}">
        <p14:creationId xmlns:p14="http://schemas.microsoft.com/office/powerpoint/2010/main" val="1498209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IN" dirty="0"/>
            </a:p>
          </p:txBody>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IN" dirty="0"/>
            </a:p>
          </p:txBody>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IN" dirty="0"/>
            </a:p>
          </p:txBody>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IN" dirty="0"/>
            </a:p>
          </p:txBody>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IN" dirty="0"/>
            </a:p>
          </p:txBody>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IN" dirty="0"/>
            </a:p>
          </p:txBody>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IN" dirty="0"/>
            </a:p>
          </p:txBody>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IN" dirty="0"/>
            </a:p>
          </p:txBody>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IN" dirty="0"/>
            </a:p>
          </p:txBody>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IN" dirty="0"/>
            </a:p>
          </p:txBody>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IN" dirty="0"/>
            </a:p>
          </p:txBody>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IN" dirty="0"/>
            </a:p>
          </p:txBody>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IN" dirty="0"/>
            </a:p>
          </p:txBody>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IN" dirty="0"/>
            </a:p>
          </p:txBody>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IN" dirty="0"/>
            </a:p>
          </p:txBody>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IN" dirty="0"/>
            </a:p>
          </p:txBody>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IN" dirty="0"/>
            </a:p>
          </p:txBody>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IN" dirty="0"/>
            </a:p>
          </p:txBody>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IN" dirty="0"/>
            </a:p>
          </p:txBody>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IN" dirty="0"/>
            </a:p>
          </p:txBody>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IN" dirty="0"/>
            </a:p>
          </p:txBody>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IN" dirty="0"/>
            </a:p>
          </p:txBody>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IN" dirty="0"/>
            </a:p>
          </p:txBody>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IN" dirty="0"/>
            </a:p>
          </p:txBody>
        </p:sp>
      </p:grpSp>
      <p:sp>
        <p:nvSpPr>
          <p:cNvPr id="2" name="Title 1">
            <a:extLst>
              <a:ext uri="{FF2B5EF4-FFF2-40B4-BE49-F238E27FC236}">
                <a16:creationId xmlns:a16="http://schemas.microsoft.com/office/drawing/2014/main" id="{5BC58811-D8C4-9222-3381-CB815B79F0FD}"/>
              </a:ext>
            </a:extLst>
          </p:cNvPr>
          <p:cNvSpPr>
            <a:spLocks noGrp="1"/>
          </p:cNvSpPr>
          <p:nvPr>
            <p:ph type="title"/>
          </p:nvPr>
        </p:nvSpPr>
        <p:spPr>
          <a:xfrm>
            <a:off x="4659520" y="624110"/>
            <a:ext cx="6845092" cy="1280890"/>
          </a:xfrm>
        </p:spPr>
        <p:txBody>
          <a:bodyPr>
            <a:normAutofit/>
          </a:bodyPr>
          <a:lstStyle/>
          <a:p>
            <a:r>
              <a:rPr lang="en-IN" dirty="0"/>
              <a:t>Stationary Wavelet Transform</a:t>
            </a:r>
          </a:p>
        </p:txBody>
      </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dirty="0"/>
          </a:p>
        </p:txBody>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dirty="0"/>
          </a:p>
        </p:txBody>
      </p:sp>
      <p:pic>
        <p:nvPicPr>
          <p:cNvPr id="5" name="Picture 4" descr="Torn rope">
            <a:extLst>
              <a:ext uri="{FF2B5EF4-FFF2-40B4-BE49-F238E27FC236}">
                <a16:creationId xmlns:a16="http://schemas.microsoft.com/office/drawing/2014/main" id="{2412F3F5-764B-8119-87DE-703445745657}"/>
              </a:ext>
            </a:extLst>
          </p:cNvPr>
          <p:cNvPicPr>
            <a:picLocks noChangeAspect="1"/>
          </p:cNvPicPr>
          <p:nvPr/>
        </p:nvPicPr>
        <p:blipFill rotWithShape="1">
          <a:blip r:embed="rId2"/>
          <a:srcRect l="39184" r="35329" b="1"/>
          <a:stretch/>
        </p:blipFill>
        <p:spPr>
          <a:xfrm>
            <a:off x="20" y="1730"/>
            <a:ext cx="2720524" cy="6858000"/>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32A515-1809-88C0-C700-A3F999E0E3A8}"/>
                  </a:ext>
                </a:extLst>
              </p:cNvPr>
              <p:cNvSpPr>
                <a:spLocks noGrp="1"/>
              </p:cNvSpPr>
              <p:nvPr>
                <p:ph idx="1"/>
              </p:nvPr>
            </p:nvSpPr>
            <p:spPr>
              <a:xfrm>
                <a:off x="4656667" y="2133600"/>
                <a:ext cx="6847944" cy="3777622"/>
              </a:xfrm>
            </p:spPr>
            <p:txBody>
              <a:bodyPr>
                <a:normAutofit/>
              </a:bodyPr>
              <a:lstStyle/>
              <a:p>
                <a:r>
                  <a:rPr lang="en-IN" b="1" i="1" u="sng" dirty="0"/>
                  <a:t>The underwater images having blurred edges and lost details are concentrated in the low frequency portions of image , which can be improved by using gaussian filters</a:t>
                </a:r>
                <a14:m>
                  <m:oMath xmlns:m="http://schemas.openxmlformats.org/officeDocument/2006/math">
                    <m:sSub>
                      <m:sSubPr>
                        <m:ctrlPr>
                          <a:rPr lang="en-IN" b="1" i="1" u="sng" smtClean="0">
                            <a:latin typeface="Cambria Math" panose="02040503050406030204" pitchFamily="18" charset="0"/>
                          </a:rPr>
                        </m:ctrlPr>
                      </m:sSubPr>
                      <m:e>
                        <m:r>
                          <a:rPr lang="en-IN" b="1" i="1" u="sng" smtClean="0">
                            <a:latin typeface="Cambria Math" panose="02040503050406030204" pitchFamily="18" charset="0"/>
                          </a:rPr>
                          <m:t> (</m:t>
                        </m:r>
                        <m:r>
                          <a:rPr lang="en-IN" b="1" i="1" u="sng" smtClean="0">
                            <a:latin typeface="Cambria Math" panose="02040503050406030204" pitchFamily="18" charset="0"/>
                          </a:rPr>
                          <m:t>𝑮</m:t>
                        </m:r>
                      </m:e>
                      <m:sub>
                        <m:r>
                          <a:rPr lang="en-IN" b="1" i="1" u="sng" smtClean="0">
                            <a:latin typeface="Cambria Math" panose="02040503050406030204" pitchFamily="18" charset="0"/>
                          </a:rPr>
                          <m:t>𝟏</m:t>
                        </m:r>
                      </m:sub>
                    </m:sSub>
                    <m:r>
                      <a:rPr lang="en-IN" b="1" i="1" u="sng" smtClean="0">
                        <a:latin typeface="Cambria Math" panose="02040503050406030204" pitchFamily="18" charset="0"/>
                      </a:rPr>
                      <m:t>)</m:t>
                    </m:r>
                  </m:oMath>
                </a14:m>
                <a:r>
                  <a:rPr lang="en-IN" b="1" i="1" u="sng" dirty="0"/>
                  <a:t> to obtain a blurred image</a:t>
                </a:r>
                <a:r>
                  <a:rPr lang="en-IN" dirty="0"/>
                  <a:t>.</a:t>
                </a:r>
              </a:p>
              <a:p>
                <a:pPr>
                  <a:buFont typeface="Courier New" panose="02070309020205020404" pitchFamily="49" charset="0"/>
                  <a:buChar char="o"/>
                </a:pPr>
                <a14:m>
                  <m:oMath xmlns:m="http://schemas.openxmlformats.org/officeDocument/2006/math">
                    <m:sSubSup>
                      <m:sSubSupPr>
                        <m:ctrlPr>
                          <a:rPr lang="en-IN" i="1" smtClean="0">
                            <a:latin typeface="Cambria Math" panose="02040503050406030204" pitchFamily="18" charset="0"/>
                          </a:rPr>
                        </m:ctrlPr>
                      </m:sSubSupPr>
                      <m:e>
                        <m:r>
                          <a:rPr lang="en-IN" b="0" i="1" smtClean="0">
                            <a:latin typeface="Cambria Math" panose="02040503050406030204" pitchFamily="18" charset="0"/>
                          </a:rPr>
                          <m:t>𝐼</m:t>
                        </m:r>
                      </m:e>
                      <m:sub>
                        <m:r>
                          <a:rPr lang="en-IN" b="0" i="1" smtClean="0">
                            <a:latin typeface="Cambria Math" panose="02040503050406030204" pitchFamily="18" charset="0"/>
                          </a:rPr>
                          <m:t>𝑀</m:t>
                        </m:r>
                      </m:sub>
                      <m:sup>
                        <m:r>
                          <a:rPr lang="en-IN" b="0" i="1" smtClean="0">
                            <a:latin typeface="Cambria Math" panose="02040503050406030204" pitchFamily="18" charset="0"/>
                          </a:rPr>
                          <m:t>𝐶</m:t>
                        </m:r>
                      </m:sup>
                    </m:sSubSup>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𝐿𝐿</m:t>
                        </m:r>
                      </m:e>
                      <m:sup>
                        <m:r>
                          <a:rPr lang="en-IN" b="0" i="1" smtClean="0">
                            <a:latin typeface="Cambria Math" panose="02040503050406030204" pitchFamily="18" charset="0"/>
                          </a:rPr>
                          <m:t>𝐶</m:t>
                        </m:r>
                      </m:sup>
                    </m:sSup>
                    <m:r>
                      <a:rPr lang="en-IN" b="0" i="1" smtClean="0">
                        <a:latin typeface="Cambria Math" panose="02040503050406030204" pitchFamily="18" charset="0"/>
                      </a:rPr>
                      <m:t> ∗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𝐺</m:t>
                        </m:r>
                      </m:e>
                      <m:sub>
                        <m:r>
                          <a:rPr lang="en-IN" b="0" i="1" smtClean="0">
                            <a:latin typeface="Cambria Math" panose="02040503050406030204" pitchFamily="18" charset="0"/>
                          </a:rPr>
                          <m:t>1</m:t>
                        </m:r>
                      </m:sub>
                    </m:sSub>
                    <m:r>
                      <a:rPr lang="en-IN" b="0" i="1" smtClean="0">
                        <a:latin typeface="Cambria Math" panose="02040503050406030204" pitchFamily="18" charset="0"/>
                      </a:rPr>
                      <m:t>     ,      </m:t>
                    </m:r>
                    <m:r>
                      <a:rPr lang="en-IN" b="0" i="1" smtClean="0">
                        <a:latin typeface="Cambria Math" panose="02040503050406030204" pitchFamily="18" charset="0"/>
                      </a:rPr>
                      <m:t>𝐶</m:t>
                    </m:r>
                    <m:r>
                      <a:rPr lang="en-IN" b="0" i="1" smtClean="0">
                        <a:latin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𝑅</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𝐺</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𝐵</m:t>
                    </m:r>
                    <m:r>
                      <a:rPr lang="en-IN" b="0" i="1" smtClean="0">
                        <a:latin typeface="Cambria Math" panose="02040503050406030204" pitchFamily="18" charset="0"/>
                        <a:ea typeface="Cambria Math" panose="02040503050406030204" pitchFamily="18" charset="0"/>
                      </a:rPr>
                      <m:t>}</m:t>
                    </m:r>
                  </m:oMath>
                </a14:m>
                <a:r>
                  <a:rPr lang="en-IN" dirty="0"/>
                  <a:t>   </a:t>
                </a:r>
              </a:p>
              <a:p>
                <a:pPr>
                  <a:buFont typeface="Courier New" panose="02070309020205020404" pitchFamily="49" charset="0"/>
                  <a:buChar char="o"/>
                </a:pPr>
                <a:r>
                  <a:rPr lang="en-IN" b="1" i="1" u="sng" dirty="0"/>
                  <a:t>We then , calculate a difference image , which is weighted and added back to get the enhanced image</a:t>
                </a:r>
                <a:r>
                  <a:rPr lang="en-IN" dirty="0"/>
                  <a:t>.</a:t>
                </a:r>
              </a:p>
              <a:p>
                <a:pPr>
                  <a:buFont typeface="Courier New" panose="02070309020205020404" pitchFamily="49" charset="0"/>
                  <a:buChar char="o"/>
                </a:pPr>
                <a14:m>
                  <m:oMath xmlns:m="http://schemas.openxmlformats.org/officeDocument/2006/math">
                    <m:sSubSup>
                      <m:sSubSupPr>
                        <m:ctrlPr>
                          <a:rPr lang="en-IN" i="1" smtClean="0">
                            <a:latin typeface="Cambria Math" panose="02040503050406030204" pitchFamily="18" charset="0"/>
                          </a:rPr>
                        </m:ctrlPr>
                      </m:sSubSupPr>
                      <m:e>
                        <m:r>
                          <a:rPr lang="en-IN" b="0" i="1" smtClean="0">
                            <a:latin typeface="Cambria Math" panose="02040503050406030204" pitchFamily="18" charset="0"/>
                          </a:rPr>
                          <m:t>𝐼</m:t>
                        </m:r>
                      </m:e>
                      <m:sub>
                        <m:r>
                          <a:rPr lang="en-IN" b="0" i="1" smtClean="0">
                            <a:latin typeface="Cambria Math" panose="02040503050406030204" pitchFamily="18" charset="0"/>
                          </a:rPr>
                          <m:t>𝐹</m:t>
                        </m:r>
                      </m:sub>
                      <m:sup>
                        <m:r>
                          <a:rPr lang="en-IN" b="0" i="1" smtClean="0">
                            <a:latin typeface="Cambria Math" panose="02040503050406030204" pitchFamily="18" charset="0"/>
                          </a:rPr>
                          <m:t>𝐶</m:t>
                        </m:r>
                      </m:sup>
                    </m:sSubSup>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𝐿𝐿</m:t>
                        </m:r>
                      </m:e>
                      <m:sup>
                        <m:r>
                          <a:rPr lang="en-IN" b="0" i="1" smtClean="0">
                            <a:latin typeface="Cambria Math" panose="02040503050406030204" pitchFamily="18" charset="0"/>
                          </a:rPr>
                          <m:t>𝐶</m:t>
                        </m:r>
                      </m:sup>
                    </m:s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𝐼</m:t>
                        </m:r>
                      </m:e>
                      <m:sub>
                        <m:r>
                          <a:rPr lang="en-IN" b="0" i="1" smtClean="0">
                            <a:latin typeface="Cambria Math" panose="02040503050406030204" pitchFamily="18" charset="0"/>
                          </a:rPr>
                          <m:t>𝑀</m:t>
                        </m:r>
                      </m:sub>
                      <m:sup>
                        <m:r>
                          <a:rPr lang="en-IN" b="0" i="1" smtClean="0">
                            <a:latin typeface="Cambria Math" panose="02040503050406030204" pitchFamily="18" charset="0"/>
                          </a:rPr>
                          <m:t>𝐶</m:t>
                        </m:r>
                      </m:sup>
                    </m:sSubSup>
                  </m:oMath>
                </a14:m>
                <a:endParaRPr lang="en-IN" dirty="0"/>
              </a:p>
              <a:p>
                <a:pPr>
                  <a:buFont typeface="Courier New" panose="02070309020205020404" pitchFamily="49" charset="0"/>
                  <a:buChar char="o"/>
                </a:pPr>
                <a14:m>
                  <m:oMath xmlns:m="http://schemas.openxmlformats.org/officeDocument/2006/math">
                    <m:sSubSup>
                      <m:sSubSupPr>
                        <m:ctrlPr>
                          <a:rPr lang="en-IN" i="1" smtClean="0">
                            <a:latin typeface="Cambria Math" panose="02040503050406030204" pitchFamily="18" charset="0"/>
                          </a:rPr>
                        </m:ctrlPr>
                      </m:sSubSupPr>
                      <m:e>
                        <m:r>
                          <a:rPr lang="en-IN" b="0" i="1" smtClean="0">
                            <a:latin typeface="Cambria Math" panose="02040503050406030204" pitchFamily="18" charset="0"/>
                          </a:rPr>
                          <m:t>𝐼</m:t>
                        </m:r>
                      </m:e>
                      <m:sub>
                        <m:r>
                          <a:rPr lang="en-IN" b="0" i="1" smtClean="0">
                            <a:latin typeface="Cambria Math" panose="02040503050406030204" pitchFamily="18" charset="0"/>
                          </a:rPr>
                          <m:t>𝐸</m:t>
                        </m:r>
                      </m:sub>
                      <m:sup>
                        <m:r>
                          <a:rPr lang="en-IN" b="0" i="1" smtClean="0">
                            <a:latin typeface="Cambria Math" panose="02040503050406030204" pitchFamily="18" charset="0"/>
                          </a:rPr>
                          <m:t>𝐶</m:t>
                        </m:r>
                      </m:sup>
                    </m:sSubSup>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𝐿𝐿</m:t>
                        </m:r>
                      </m:e>
                      <m:sup>
                        <m:r>
                          <a:rPr lang="en-IN" b="0" i="1" smtClean="0">
                            <a:latin typeface="Cambria Math" panose="02040503050406030204" pitchFamily="18" charset="0"/>
                          </a:rPr>
                          <m:t>𝐶</m:t>
                        </m:r>
                      </m:sup>
                    </m:s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ea typeface="Cambria Math" panose="02040503050406030204" pitchFamily="18" charset="0"/>
                          </a:rPr>
                          <m:t>𝛽</m:t>
                        </m:r>
                        <m:r>
                          <a:rPr lang="en-IN" b="0" i="1" smtClean="0">
                            <a:latin typeface="Cambria Math" panose="02040503050406030204" pitchFamily="18" charset="0"/>
                          </a:rPr>
                          <m:t>𝐼</m:t>
                        </m:r>
                      </m:e>
                      <m:sub>
                        <m:r>
                          <a:rPr lang="en-IN" b="0" i="1" smtClean="0">
                            <a:latin typeface="Cambria Math" panose="02040503050406030204" pitchFamily="18" charset="0"/>
                          </a:rPr>
                          <m:t>𝐹</m:t>
                        </m:r>
                      </m:sub>
                      <m:sup>
                        <m:r>
                          <a:rPr lang="en-IN" b="0" i="1" smtClean="0">
                            <a:latin typeface="Cambria Math" panose="02040503050406030204" pitchFamily="18" charset="0"/>
                          </a:rPr>
                          <m:t>𝐶</m:t>
                        </m:r>
                      </m:sup>
                    </m:sSubSup>
                  </m:oMath>
                </a14:m>
                <a:endParaRPr lang="en-IN" dirty="0"/>
              </a:p>
              <a:p>
                <a:pPr>
                  <a:buFont typeface="Arial" panose="020B0604020202020204" pitchFamily="34" charset="0"/>
                  <a:buChar char="•"/>
                </a:pPr>
                <a:r>
                  <a:rPr lang="en-IN" dirty="0"/>
                  <a:t>where , </a:t>
                </a:r>
                <a14:m>
                  <m:oMath xmlns:m="http://schemas.openxmlformats.org/officeDocument/2006/math">
                    <m:r>
                      <a:rPr lang="en-IN" i="1" smtClean="0">
                        <a:latin typeface="Cambria Math" panose="02040503050406030204" pitchFamily="18" charset="0"/>
                        <a:ea typeface="Cambria Math" panose="02040503050406030204" pitchFamily="18" charset="0"/>
                      </a:rPr>
                      <m:t>𝛽</m:t>
                    </m:r>
                    <m:r>
                      <a:rPr lang="en-IN" b="0" i="0" smtClean="0">
                        <a:latin typeface="Cambria Math" panose="02040503050406030204" pitchFamily="18" charset="0"/>
                        <a:ea typeface="Cambria Math" panose="02040503050406030204" pitchFamily="18" charset="0"/>
                      </a:rPr>
                      <m:t>→ </m:t>
                    </m:r>
                  </m:oMath>
                </a14:m>
                <a:r>
                  <a:rPr lang="en-IN" dirty="0"/>
                  <a:t>determines degree of sharpness of the image</a:t>
                </a:r>
              </a:p>
            </p:txBody>
          </p:sp>
        </mc:Choice>
        <mc:Fallback xmlns="">
          <p:sp>
            <p:nvSpPr>
              <p:cNvPr id="3" name="Content Placeholder 2">
                <a:extLst>
                  <a:ext uri="{FF2B5EF4-FFF2-40B4-BE49-F238E27FC236}">
                    <a16:creationId xmlns:a16="http://schemas.microsoft.com/office/drawing/2014/main" id="{B832A515-1809-88C0-C700-A3F999E0E3A8}"/>
                  </a:ext>
                </a:extLst>
              </p:cNvPr>
              <p:cNvSpPr>
                <a:spLocks noGrp="1" noRot="1" noChangeAspect="1" noMove="1" noResize="1" noEditPoints="1" noAdjustHandles="1" noChangeArrowheads="1" noChangeShapeType="1" noTextEdit="1"/>
              </p:cNvSpPr>
              <p:nvPr>
                <p:ph idx="1"/>
              </p:nvPr>
            </p:nvSpPr>
            <p:spPr>
              <a:xfrm>
                <a:off x="4656667" y="2133600"/>
                <a:ext cx="6847944" cy="3777622"/>
              </a:xfrm>
              <a:blipFill>
                <a:blip r:embed="rId3"/>
                <a:stretch>
                  <a:fillRect l="-623" t="-806" r="-801" b="-2097"/>
                </a:stretch>
              </a:blipFill>
            </p:spPr>
            <p:txBody>
              <a:bodyPr/>
              <a:lstStyle/>
              <a:p>
                <a:r>
                  <a:rPr lang="en-IN">
                    <a:noFill/>
                  </a:rPr>
                  <a:t> </a:t>
                </a:r>
              </a:p>
            </p:txBody>
          </p:sp>
        </mc:Fallback>
      </mc:AlternateContent>
    </p:spTree>
    <p:extLst>
      <p:ext uri="{BB962C8B-B14F-4D97-AF65-F5344CB8AC3E}">
        <p14:creationId xmlns:p14="http://schemas.microsoft.com/office/powerpoint/2010/main" val="2261061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7D791-F423-0EA8-1DD3-DCC4478597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2BEE77-991C-BC26-8E3B-4675FFB7A06E}"/>
              </a:ext>
            </a:extLst>
          </p:cNvPr>
          <p:cNvSpPr>
            <a:spLocks noGrp="1"/>
          </p:cNvSpPr>
          <p:nvPr>
            <p:ph type="title"/>
          </p:nvPr>
        </p:nvSpPr>
        <p:spPr>
          <a:xfrm>
            <a:off x="2592925" y="624111"/>
            <a:ext cx="8911687" cy="427942"/>
          </a:xfrm>
        </p:spPr>
        <p:txBody>
          <a:bodyPr>
            <a:noAutofit/>
          </a:bodyPr>
          <a:lstStyle/>
          <a:p>
            <a:pPr algn="ctr"/>
            <a:r>
              <a:rPr lang="en-IN" sz="2400" dirty="0"/>
              <a:t>Results After Stationary Wavelet Details Enhancement</a:t>
            </a:r>
          </a:p>
        </p:txBody>
      </p:sp>
      <p:pic>
        <p:nvPicPr>
          <p:cNvPr id="8" name="Content Placeholder 7">
            <a:extLst>
              <a:ext uri="{FF2B5EF4-FFF2-40B4-BE49-F238E27FC236}">
                <a16:creationId xmlns:a16="http://schemas.microsoft.com/office/drawing/2014/main" id="{147F3331-2AEF-39B9-2865-234D66DCFDB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798951" y="1052054"/>
            <a:ext cx="9980094" cy="5348746"/>
          </a:xfrm>
        </p:spPr>
      </p:pic>
    </p:spTree>
    <p:extLst>
      <p:ext uri="{BB962C8B-B14F-4D97-AF65-F5344CB8AC3E}">
        <p14:creationId xmlns:p14="http://schemas.microsoft.com/office/powerpoint/2010/main" val="4120223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A9F04C-0233-DD58-9A13-363568736444}"/>
              </a:ext>
            </a:extLst>
          </p:cNvPr>
          <p:cNvSpPr>
            <a:spLocks noGrp="1"/>
          </p:cNvSpPr>
          <p:nvPr>
            <p:ph type="title"/>
          </p:nvPr>
        </p:nvSpPr>
        <p:spPr>
          <a:xfrm>
            <a:off x="3373062" y="624110"/>
            <a:ext cx="8131550" cy="1280890"/>
          </a:xfrm>
        </p:spPr>
        <p:txBody>
          <a:bodyPr>
            <a:normAutofit/>
          </a:bodyPr>
          <a:lstStyle/>
          <a:p>
            <a:r>
              <a:rPr lang="en-IN" dirty="0"/>
              <a:t>RGB channels recombination and histogram equalization</a:t>
            </a:r>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dirty="0"/>
            </a:p>
          </p:txBody>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dirty="0"/>
            </a:p>
          </p:txBody>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dirty="0"/>
            </a:p>
          </p:txBody>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dirty="0"/>
            </a:p>
          </p:txBody>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dirty="0"/>
            </a:p>
          </p:txBody>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dirty="0"/>
            </a:p>
          </p:txBody>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dirty="0"/>
            </a:p>
          </p:txBody>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dirty="0"/>
            </a:p>
          </p:txBody>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dirty="0"/>
            </a:p>
          </p:txBody>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dirty="0"/>
            </a:p>
          </p:txBody>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dirty="0"/>
            </a:p>
          </p:txBody>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dirty="0"/>
            </a:p>
          </p:txBody>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dirty="0"/>
            </a:p>
          </p:txBody>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dirty="0"/>
            </a:p>
          </p:txBody>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dirty="0"/>
            </a:p>
          </p:txBody>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dirty="0"/>
            </a:p>
          </p:txBody>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dirty="0"/>
            </a:p>
          </p:txBody>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dirty="0"/>
            </a:p>
          </p:txBody>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dirty="0"/>
            </a:p>
          </p:txBody>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dirty="0"/>
            </a:p>
          </p:txBody>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dirty="0"/>
            </a:p>
          </p:txBody>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dirty="0"/>
            </a:p>
          </p:txBody>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dirty="0"/>
            </a:p>
          </p:txBody>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dirty="0"/>
            </a:p>
          </p:txBody>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IN" dirty="0"/>
          </a:p>
        </p:txBody>
      </p:sp>
      <p:sp>
        <p:nvSpPr>
          <p:cNvPr id="3" name="Content Placeholder 2">
            <a:extLst>
              <a:ext uri="{FF2B5EF4-FFF2-40B4-BE49-F238E27FC236}">
                <a16:creationId xmlns:a16="http://schemas.microsoft.com/office/drawing/2014/main" id="{45131602-5323-B853-E8CE-47F225186193}"/>
              </a:ext>
            </a:extLst>
          </p:cNvPr>
          <p:cNvSpPr>
            <a:spLocks noGrp="1"/>
          </p:cNvSpPr>
          <p:nvPr>
            <p:ph idx="1"/>
          </p:nvPr>
        </p:nvSpPr>
        <p:spPr>
          <a:xfrm>
            <a:off x="3373062" y="2133600"/>
            <a:ext cx="8131550" cy="3777622"/>
          </a:xfrm>
        </p:spPr>
        <p:txBody>
          <a:bodyPr>
            <a:normAutofit/>
          </a:bodyPr>
          <a:lstStyle/>
          <a:p>
            <a:r>
              <a:rPr lang="en-IN" b="1" i="1" u="sng" dirty="0"/>
              <a:t>Finally , we recombine the RGB channels using the cv2 library of python:</a:t>
            </a:r>
          </a:p>
          <a:p>
            <a:r>
              <a:rPr lang="en-US" b="0" i="0" dirty="0">
                <a:effectLst/>
                <a:latin typeface="Söhne Mono"/>
              </a:rPr>
              <a:t>merged_image = cv2.merge([blue_channel, green_channel, red_channel]) </a:t>
            </a:r>
          </a:p>
          <a:p>
            <a:pPr marL="0" indent="0">
              <a:buNone/>
            </a:pPr>
            <a:endParaRPr lang="en-US" dirty="0"/>
          </a:p>
          <a:p>
            <a:r>
              <a:rPr lang="en-US" dirty="0"/>
              <a:t>After applying color correction and details enhancement , we finally work on different contrast improvement methods , namely regular histogram equalization and contrast limited adaptive histogram equalization(CLAHE). </a:t>
            </a:r>
          </a:p>
        </p:txBody>
      </p:sp>
    </p:spTree>
    <p:extLst>
      <p:ext uri="{BB962C8B-B14F-4D97-AF65-F5344CB8AC3E}">
        <p14:creationId xmlns:p14="http://schemas.microsoft.com/office/powerpoint/2010/main" val="3662388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818BE-CA4A-75DB-FC2D-2B59F9A5B02D}"/>
              </a:ext>
            </a:extLst>
          </p:cNvPr>
          <p:cNvSpPr>
            <a:spLocks noGrp="1"/>
          </p:cNvSpPr>
          <p:nvPr>
            <p:ph type="title"/>
          </p:nvPr>
        </p:nvSpPr>
        <p:spPr>
          <a:xfrm>
            <a:off x="1687669" y="624110"/>
            <a:ext cx="4137059" cy="1280890"/>
          </a:xfrm>
        </p:spPr>
        <p:txBody>
          <a:bodyPr>
            <a:normAutofit/>
          </a:bodyPr>
          <a:lstStyle/>
          <a:p>
            <a:pPr>
              <a:lnSpc>
                <a:spcPct val="90000"/>
              </a:lnSpc>
            </a:pPr>
            <a:r>
              <a:rPr lang="en-IN" sz="2700" dirty="0"/>
              <a:t>Histogram Equalization </a:t>
            </a:r>
          </a:p>
        </p:txBody>
      </p:sp>
      <p:sp>
        <p:nvSpPr>
          <p:cNvPr id="3" name="Content Placeholder 2">
            <a:extLst>
              <a:ext uri="{FF2B5EF4-FFF2-40B4-BE49-F238E27FC236}">
                <a16:creationId xmlns:a16="http://schemas.microsoft.com/office/drawing/2014/main" id="{2BFAE2DC-C2DA-6B8E-1D95-7C2BAED6CC34}"/>
              </a:ext>
            </a:extLst>
          </p:cNvPr>
          <p:cNvSpPr>
            <a:spLocks noGrp="1"/>
          </p:cNvSpPr>
          <p:nvPr>
            <p:ph idx="1"/>
          </p:nvPr>
        </p:nvSpPr>
        <p:spPr>
          <a:xfrm>
            <a:off x="1683956" y="1706880"/>
            <a:ext cx="4140772" cy="4204342"/>
          </a:xfrm>
        </p:spPr>
        <p:txBody>
          <a:bodyPr>
            <a:normAutofit/>
          </a:bodyPr>
          <a:lstStyle/>
          <a:p>
            <a:pPr>
              <a:lnSpc>
                <a:spcPct val="90000"/>
              </a:lnSpc>
            </a:pPr>
            <a:r>
              <a:rPr lang="en-US" sz="1700" dirty="0">
                <a:solidFill>
                  <a:srgbClr val="000000"/>
                </a:solidFill>
              </a:rPr>
              <a:t>Histogram equalization is a technique used in image processing to improve the contrast of an image by effectively spreading out the intensity values in the histogram.</a:t>
            </a:r>
          </a:p>
          <a:p>
            <a:pPr marL="0" indent="0">
              <a:lnSpc>
                <a:spcPct val="90000"/>
              </a:lnSpc>
              <a:buNone/>
            </a:pPr>
            <a:endParaRPr lang="en-US" sz="1700" dirty="0">
              <a:solidFill>
                <a:srgbClr val="000000"/>
              </a:solidFill>
            </a:endParaRPr>
          </a:p>
          <a:p>
            <a:pPr>
              <a:lnSpc>
                <a:spcPct val="90000"/>
              </a:lnSpc>
            </a:pPr>
            <a:r>
              <a:rPr lang="en-US" sz="1700" dirty="0">
                <a:solidFill>
                  <a:srgbClr val="000000"/>
                </a:solidFill>
              </a:rPr>
              <a:t>It redistributes the pixel intensity values so that they cover the entire range of intensities available in the image, resulting in a more evenly distributed histogram and enhancing the overall contrast.</a:t>
            </a:r>
            <a:endParaRPr lang="en-IN" sz="1700" dirty="0">
              <a:solidFill>
                <a:srgbClr val="000000"/>
              </a:solidFill>
            </a:endParaRPr>
          </a:p>
        </p:txBody>
      </p:sp>
      <p:pic>
        <p:nvPicPr>
          <p:cNvPr id="5" name="Picture 4">
            <a:extLst>
              <a:ext uri="{FF2B5EF4-FFF2-40B4-BE49-F238E27FC236}">
                <a16:creationId xmlns:a16="http://schemas.microsoft.com/office/drawing/2014/main" id="{454BDE4E-D6D0-C755-55C4-40483C815A02}"/>
              </a:ext>
            </a:extLst>
          </p:cNvPr>
          <p:cNvPicPr>
            <a:picLocks noChangeAspect="1"/>
          </p:cNvPicPr>
          <p:nvPr/>
        </p:nvPicPr>
        <p:blipFill rotWithShape="1">
          <a:blip r:embed="rId2">
            <a:extLst>
              <a:ext uri="{28A0092B-C50C-407E-A947-70E740481C1C}">
                <a14:useLocalDpi xmlns:a14="http://schemas.microsoft.com/office/drawing/2010/main" val="0"/>
              </a:ext>
            </a:extLst>
          </a:blip>
          <a:srcRect t="2274" b="-1"/>
          <a:stretch/>
        </p:blipFill>
        <p:spPr>
          <a:xfrm>
            <a:off x="6091942" y="645106"/>
            <a:ext cx="5451575" cy="5247747"/>
          </a:xfrm>
          <a:prstGeom prst="rect">
            <a:avLst/>
          </a:prstGeom>
        </p:spPr>
      </p:pic>
    </p:spTree>
    <p:extLst>
      <p:ext uri="{BB962C8B-B14F-4D97-AF65-F5344CB8AC3E}">
        <p14:creationId xmlns:p14="http://schemas.microsoft.com/office/powerpoint/2010/main" val="997714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6B3D5B-7BE0-7124-2A7D-EA3687D3D5E8}"/>
              </a:ext>
            </a:extLst>
          </p:cNvPr>
          <p:cNvSpPr>
            <a:spLocks noGrp="1"/>
          </p:cNvSpPr>
          <p:nvPr>
            <p:ph type="title"/>
          </p:nvPr>
        </p:nvSpPr>
        <p:spPr>
          <a:xfrm>
            <a:off x="649224" y="645106"/>
            <a:ext cx="3650279" cy="1259894"/>
          </a:xfrm>
        </p:spPr>
        <p:txBody>
          <a:bodyPr>
            <a:normAutofit/>
          </a:bodyPr>
          <a:lstStyle/>
          <a:p>
            <a:r>
              <a:rPr lang="en-IN"/>
              <a:t>HISTOGRAM EQUALIZATION</a:t>
            </a:r>
          </a:p>
        </p:txBody>
      </p:sp>
      <p:sp>
        <p:nvSpPr>
          <p:cNvPr id="42" name="Rectangle 41">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Content Placeholder 8">
            <a:extLst>
              <a:ext uri="{FF2B5EF4-FFF2-40B4-BE49-F238E27FC236}">
                <a16:creationId xmlns:a16="http://schemas.microsoft.com/office/drawing/2014/main" id="{93570856-3FCE-92C9-1F4C-CB03E708D090}"/>
              </a:ext>
            </a:extLst>
          </p:cNvPr>
          <p:cNvSpPr>
            <a:spLocks noGrp="1"/>
          </p:cNvSpPr>
          <p:nvPr>
            <p:ph idx="1"/>
          </p:nvPr>
        </p:nvSpPr>
        <p:spPr>
          <a:xfrm>
            <a:off x="649225" y="2133600"/>
            <a:ext cx="3650278" cy="3759253"/>
          </a:xfrm>
        </p:spPr>
        <p:txBody>
          <a:bodyPr>
            <a:normAutofit/>
          </a:bodyPr>
          <a:lstStyle/>
          <a:p>
            <a:pPr>
              <a:buClr>
                <a:srgbClr val="A5A84B"/>
              </a:buClr>
            </a:pPr>
            <a:r>
              <a:rPr lang="en-US" dirty="0"/>
              <a:t>This is the image obtained after applying regular histogram equalization to the previously obtained sharpened image.</a:t>
            </a:r>
          </a:p>
          <a:p>
            <a:pPr marL="0" indent="0">
              <a:buClr>
                <a:srgbClr val="A5A84B"/>
              </a:buClr>
              <a:buNone/>
            </a:pPr>
            <a:endParaRPr lang="en-US" dirty="0"/>
          </a:p>
          <a:p>
            <a:pPr>
              <a:buClr>
                <a:srgbClr val="A5A84B"/>
              </a:buClr>
            </a:pPr>
            <a:r>
              <a:rPr lang="en-US" dirty="0"/>
              <a:t>This method involves global histogram equalization. We next move to local histogram equalization methods.</a:t>
            </a:r>
          </a:p>
        </p:txBody>
      </p:sp>
      <p:pic>
        <p:nvPicPr>
          <p:cNvPr id="5" name="Content Placeholder 4">
            <a:extLst>
              <a:ext uri="{FF2B5EF4-FFF2-40B4-BE49-F238E27FC236}">
                <a16:creationId xmlns:a16="http://schemas.microsoft.com/office/drawing/2014/main" id="{4F2D6EB8-1417-7B5E-FE1F-E8B3420A3AD9}"/>
              </a:ext>
            </a:extLst>
          </p:cNvPr>
          <p:cNvPicPr>
            <a:picLocks noChangeAspect="1"/>
          </p:cNvPicPr>
          <p:nvPr/>
        </p:nvPicPr>
        <p:blipFill rotWithShape="1">
          <a:blip r:embed="rId2">
            <a:extLst>
              <a:ext uri="{28A0092B-C50C-407E-A947-70E740481C1C}">
                <a14:useLocalDpi xmlns:a14="http://schemas.microsoft.com/office/drawing/2010/main" val="0"/>
              </a:ext>
            </a:extLst>
          </a:blip>
          <a:srcRect l="320" t="55586" r="70038" b="35"/>
          <a:stretch/>
        </p:blipFill>
        <p:spPr>
          <a:xfrm>
            <a:off x="4706499" y="640080"/>
            <a:ext cx="6779665" cy="5252773"/>
          </a:xfrm>
          <a:prstGeom prst="rect">
            <a:avLst/>
          </a:prstGeom>
        </p:spPr>
      </p:pic>
      <p:sp>
        <p:nvSpPr>
          <p:cNvPr id="44"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024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43C89-04B2-6E2C-D643-AB8A34B9172F}"/>
              </a:ext>
            </a:extLst>
          </p:cNvPr>
          <p:cNvSpPr>
            <a:spLocks noGrp="1"/>
          </p:cNvSpPr>
          <p:nvPr>
            <p:ph type="title"/>
          </p:nvPr>
        </p:nvSpPr>
        <p:spPr>
          <a:xfrm>
            <a:off x="2592925" y="365760"/>
            <a:ext cx="8911687" cy="1148080"/>
          </a:xfrm>
        </p:spPr>
        <p:txBody>
          <a:bodyPr>
            <a:normAutofit fontScale="90000"/>
          </a:bodyPr>
          <a:lstStyle/>
          <a:p>
            <a:pPr algn="ctr"/>
            <a:r>
              <a:rPr lang="en-IN" dirty="0"/>
              <a:t>Contrast Limited Adaptive Histogram Equalization</a:t>
            </a:r>
            <a:br>
              <a:rPr lang="en-IN" dirty="0"/>
            </a:br>
            <a:r>
              <a:rPr lang="en-IN" dirty="0"/>
              <a:t>[CLAHE]</a:t>
            </a:r>
          </a:p>
        </p:txBody>
      </p:sp>
      <p:sp>
        <p:nvSpPr>
          <p:cNvPr id="3" name="Content Placeholder 2">
            <a:extLst>
              <a:ext uri="{FF2B5EF4-FFF2-40B4-BE49-F238E27FC236}">
                <a16:creationId xmlns:a16="http://schemas.microsoft.com/office/drawing/2014/main" id="{54C8742F-F6B8-CF68-0FC1-C00F0600E2B8}"/>
              </a:ext>
            </a:extLst>
          </p:cNvPr>
          <p:cNvSpPr>
            <a:spLocks noGrp="1"/>
          </p:cNvSpPr>
          <p:nvPr>
            <p:ph idx="1"/>
          </p:nvPr>
        </p:nvSpPr>
        <p:spPr/>
        <p:txBody>
          <a:bodyPr>
            <a:normAutofit/>
          </a:bodyPr>
          <a:lstStyle/>
          <a:p>
            <a:r>
              <a:rPr lang="en-US" sz="1600" dirty="0"/>
              <a:t>CLAHE stands for Contrast Limited Adaptive Histogram Equalization. It is an extension of the histogram equalization technique that addresses some of its limitations, particularly in preserving local contrast while enhancing global contrast.</a:t>
            </a:r>
          </a:p>
          <a:p>
            <a:pPr marL="0" indent="0">
              <a:buNone/>
            </a:pPr>
            <a:endParaRPr lang="en-US" sz="1600" dirty="0"/>
          </a:p>
          <a:p>
            <a:r>
              <a:rPr lang="en-US" sz="1600" dirty="0"/>
              <a:t>CLAHE divides the image into small tiles or regions and performs histogram equalization separately on each tile. This ensures that the contrast enhancement is applied locally, preserving the local details and preventing over-amplification of noise.</a:t>
            </a:r>
          </a:p>
          <a:p>
            <a:pPr marL="0" indent="0">
              <a:buNone/>
            </a:pPr>
            <a:endParaRPr lang="en-US" sz="1600" dirty="0"/>
          </a:p>
          <a:p>
            <a:r>
              <a:rPr lang="en-US" sz="1600" dirty="0"/>
              <a:t>Additionally, CLAHE includes a contrast limit parameter to prevent excessive amplification of the contrast in regions with a high local contrast. If the contrast after histogram equalization exceeds the specified limit, the pixel values are redistributed to keep the contrast within the defined range.</a:t>
            </a:r>
            <a:endParaRPr lang="en-IN" sz="1600" dirty="0"/>
          </a:p>
        </p:txBody>
      </p:sp>
    </p:spTree>
    <p:extLst>
      <p:ext uri="{BB962C8B-B14F-4D97-AF65-F5344CB8AC3E}">
        <p14:creationId xmlns:p14="http://schemas.microsoft.com/office/powerpoint/2010/main" val="2687525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443C89-04B2-6E2C-D643-AB8A34B9172F}"/>
              </a:ext>
            </a:extLst>
          </p:cNvPr>
          <p:cNvSpPr>
            <a:spLocks noGrp="1"/>
          </p:cNvSpPr>
          <p:nvPr>
            <p:ph type="title"/>
          </p:nvPr>
        </p:nvSpPr>
        <p:spPr>
          <a:xfrm>
            <a:off x="1794897" y="624110"/>
            <a:ext cx="9712998" cy="1280890"/>
          </a:xfrm>
        </p:spPr>
        <p:txBody>
          <a:bodyPr>
            <a:normAutofit/>
          </a:bodyPr>
          <a:lstStyle/>
          <a:p>
            <a:pPr>
              <a:lnSpc>
                <a:spcPct val="90000"/>
              </a:lnSpc>
            </a:pPr>
            <a:r>
              <a:rPr lang="en-IN" sz="3100" dirty="0"/>
              <a:t>Contrast Limited Adaptive Histogram Equalization</a:t>
            </a:r>
            <a:br>
              <a:rPr lang="en-IN" sz="3100" dirty="0"/>
            </a:br>
            <a:r>
              <a:rPr lang="en-IN" sz="3100" dirty="0"/>
              <a:t>[CLAHE]</a:t>
            </a:r>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dirty="0"/>
          </a:p>
        </p:txBody>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dirty="0"/>
          </a:p>
        </p:txBody>
      </p:sp>
      <p:graphicFrame>
        <p:nvGraphicFramePr>
          <p:cNvPr id="4" name="Content Placeholder 3">
            <a:extLst>
              <a:ext uri="{FF2B5EF4-FFF2-40B4-BE49-F238E27FC236}">
                <a16:creationId xmlns:a16="http://schemas.microsoft.com/office/drawing/2014/main" id="{A7328AE7-F155-1581-E049-F7611FDD1B5A}"/>
              </a:ext>
            </a:extLst>
          </p:cNvPr>
          <p:cNvGraphicFramePr>
            <a:graphicFrameLocks noGrp="1"/>
          </p:cNvGraphicFramePr>
          <p:nvPr>
            <p:ph idx="1"/>
            <p:extLst>
              <p:ext uri="{D42A27DB-BD31-4B8C-83A1-F6EECF244321}">
                <p14:modId xmlns:p14="http://schemas.microsoft.com/office/powerpoint/2010/main" val="2894103688"/>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1336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3EEFC-1D13-8F28-6B23-DACF9FA46467}"/>
              </a:ext>
            </a:extLst>
          </p:cNvPr>
          <p:cNvSpPr>
            <a:spLocks noGrp="1"/>
          </p:cNvSpPr>
          <p:nvPr>
            <p:ph type="title"/>
          </p:nvPr>
        </p:nvSpPr>
        <p:spPr/>
        <p:txBody>
          <a:bodyPr/>
          <a:lstStyle/>
          <a:p>
            <a:pPr algn="ctr"/>
            <a:r>
              <a:rPr lang="en-IN" dirty="0"/>
              <a:t>Objective and Motivation</a:t>
            </a:r>
          </a:p>
        </p:txBody>
      </p:sp>
      <p:sp>
        <p:nvSpPr>
          <p:cNvPr id="3" name="Content Placeholder 2">
            <a:extLst>
              <a:ext uri="{FF2B5EF4-FFF2-40B4-BE49-F238E27FC236}">
                <a16:creationId xmlns:a16="http://schemas.microsoft.com/office/drawing/2014/main" id="{A822A529-05DF-1069-5A43-571147B2BFEC}"/>
              </a:ext>
            </a:extLst>
          </p:cNvPr>
          <p:cNvSpPr>
            <a:spLocks noGrp="1"/>
          </p:cNvSpPr>
          <p:nvPr>
            <p:ph idx="1"/>
          </p:nvPr>
        </p:nvSpPr>
        <p:spPr/>
        <p:txBody>
          <a:bodyPr/>
          <a:lstStyle/>
          <a:p>
            <a:r>
              <a:rPr lang="en-IN" dirty="0"/>
              <a:t>Underwater images are a good source of information about sea creatures , seafloor hydrothermal vents , shipwrecks , etc.</a:t>
            </a:r>
          </a:p>
          <a:p>
            <a:pPr marL="0" indent="0">
              <a:buNone/>
            </a:pPr>
            <a:endParaRPr lang="en-IN" dirty="0"/>
          </a:p>
          <a:p>
            <a:r>
              <a:rPr lang="en-IN" dirty="0"/>
              <a:t>Underwater images have poor visibility due to absorption and scattering of light resulting in images with low contrast and colour distortion.</a:t>
            </a:r>
          </a:p>
          <a:p>
            <a:pPr marL="0" indent="0">
              <a:buNone/>
            </a:pPr>
            <a:endParaRPr lang="en-IN" dirty="0"/>
          </a:p>
          <a:p>
            <a:r>
              <a:rPr lang="en-IN" dirty="0"/>
              <a:t>With this project , we hope to improve the quality of underwater images for further research / machine learning purposes</a:t>
            </a:r>
          </a:p>
        </p:txBody>
      </p:sp>
    </p:spTree>
    <p:extLst>
      <p:ext uri="{BB962C8B-B14F-4D97-AF65-F5344CB8AC3E}">
        <p14:creationId xmlns:p14="http://schemas.microsoft.com/office/powerpoint/2010/main" val="2066527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43C89-04B2-6E2C-D643-AB8A34B9172F}"/>
              </a:ext>
            </a:extLst>
          </p:cNvPr>
          <p:cNvSpPr>
            <a:spLocks noGrp="1"/>
          </p:cNvSpPr>
          <p:nvPr>
            <p:ph type="title"/>
          </p:nvPr>
        </p:nvSpPr>
        <p:spPr>
          <a:xfrm>
            <a:off x="2592925" y="365760"/>
            <a:ext cx="8911687" cy="1148080"/>
          </a:xfrm>
        </p:spPr>
        <p:txBody>
          <a:bodyPr>
            <a:normAutofit fontScale="90000"/>
          </a:bodyPr>
          <a:lstStyle/>
          <a:p>
            <a:pPr algn="ctr"/>
            <a:r>
              <a:rPr lang="en-IN" dirty="0"/>
              <a:t>Contrast Limited Adaptive Histogram Equalization</a:t>
            </a:r>
            <a:br>
              <a:rPr lang="en-IN" dirty="0"/>
            </a:br>
            <a:r>
              <a:rPr lang="en-IN" dirty="0"/>
              <a:t>[CLAHE]</a:t>
            </a:r>
          </a:p>
        </p:txBody>
      </p:sp>
      <p:pic>
        <p:nvPicPr>
          <p:cNvPr id="5" name="Content Placeholder 4">
            <a:extLst>
              <a:ext uri="{FF2B5EF4-FFF2-40B4-BE49-F238E27FC236}">
                <a16:creationId xmlns:a16="http://schemas.microsoft.com/office/drawing/2014/main" id="{8525026A-2B39-F0FA-EEFC-643B39890D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6" y="2244213"/>
            <a:ext cx="8501794" cy="4339467"/>
          </a:xfrm>
        </p:spPr>
      </p:pic>
    </p:spTree>
    <p:extLst>
      <p:ext uri="{BB962C8B-B14F-4D97-AF65-F5344CB8AC3E}">
        <p14:creationId xmlns:p14="http://schemas.microsoft.com/office/powerpoint/2010/main" val="55415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7DCF2-724B-9FF2-6DCB-C9F1F10B83A9}"/>
              </a:ext>
            </a:extLst>
          </p:cNvPr>
          <p:cNvSpPr>
            <a:spLocks noGrp="1"/>
          </p:cNvSpPr>
          <p:nvPr>
            <p:ph type="title"/>
          </p:nvPr>
        </p:nvSpPr>
        <p:spPr>
          <a:xfrm>
            <a:off x="2592925" y="624110"/>
            <a:ext cx="8911687" cy="1164050"/>
          </a:xfrm>
        </p:spPr>
        <p:txBody>
          <a:bodyPr>
            <a:normAutofit fontScale="90000"/>
          </a:bodyPr>
          <a:lstStyle/>
          <a:p>
            <a:pPr algn="ctr"/>
            <a:r>
              <a:rPr lang="en-IN" dirty="0"/>
              <a:t>Dynamic Range Separate Histogram Equalization(DRSHE)</a:t>
            </a:r>
          </a:p>
        </p:txBody>
      </p:sp>
      <p:sp>
        <p:nvSpPr>
          <p:cNvPr id="3" name="Content Placeholder 2">
            <a:extLst>
              <a:ext uri="{FF2B5EF4-FFF2-40B4-BE49-F238E27FC236}">
                <a16:creationId xmlns:a16="http://schemas.microsoft.com/office/drawing/2014/main" id="{9E63A1AD-394C-98D8-AC65-7673456115E0}"/>
              </a:ext>
            </a:extLst>
          </p:cNvPr>
          <p:cNvSpPr>
            <a:spLocks noGrp="1"/>
          </p:cNvSpPr>
          <p:nvPr>
            <p:ph idx="1"/>
          </p:nvPr>
        </p:nvSpPr>
        <p:spPr>
          <a:xfrm>
            <a:off x="2589212" y="1788160"/>
            <a:ext cx="8915400" cy="4123062"/>
          </a:xfrm>
        </p:spPr>
        <p:txBody>
          <a:bodyPr>
            <a:normAutofit lnSpcReduction="10000"/>
          </a:bodyPr>
          <a:lstStyle/>
          <a:p>
            <a:r>
              <a:rPr lang="en-US" sz="2400" dirty="0"/>
              <a:t>DRSHE separates the dynamic range of histogram into k parts and resizes the grayscale range based on its area ratio.</a:t>
            </a:r>
          </a:p>
          <a:p>
            <a:pPr marL="0" indent="0">
              <a:buNone/>
            </a:pPr>
            <a:endParaRPr lang="en-US" sz="2400" dirty="0"/>
          </a:p>
          <a:p>
            <a:r>
              <a:rPr lang="en-US" sz="2400" dirty="0"/>
              <a:t>Then intensities of histogram are uniformly redistributed in resized grayscale range.</a:t>
            </a:r>
          </a:p>
          <a:p>
            <a:pPr marL="0" indent="0">
              <a:buNone/>
            </a:pPr>
            <a:endParaRPr lang="en-US" sz="2400" dirty="0"/>
          </a:p>
          <a:p>
            <a:r>
              <a:rPr lang="en-US" sz="2400" dirty="0"/>
              <a:t>DRSHE uses Weighted Average of Absolute color Difference (WAAD) to emphasize the edge of original image and moderate the histogram variation effectively</a:t>
            </a:r>
            <a:endParaRPr lang="en-IN" sz="2400" dirty="0"/>
          </a:p>
        </p:txBody>
      </p:sp>
    </p:spTree>
    <p:extLst>
      <p:ext uri="{BB962C8B-B14F-4D97-AF65-F5344CB8AC3E}">
        <p14:creationId xmlns:p14="http://schemas.microsoft.com/office/powerpoint/2010/main" val="127870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C7DCF2-724B-9FF2-6DCB-C9F1F10B83A9}"/>
              </a:ext>
            </a:extLst>
          </p:cNvPr>
          <p:cNvSpPr>
            <a:spLocks noGrp="1"/>
          </p:cNvSpPr>
          <p:nvPr>
            <p:ph type="title"/>
          </p:nvPr>
        </p:nvSpPr>
        <p:spPr>
          <a:xfrm>
            <a:off x="1794897" y="624110"/>
            <a:ext cx="9712998" cy="1280890"/>
          </a:xfrm>
        </p:spPr>
        <p:txBody>
          <a:bodyPr>
            <a:normAutofit/>
          </a:bodyPr>
          <a:lstStyle/>
          <a:p>
            <a:r>
              <a:rPr lang="en-IN" dirty="0"/>
              <a:t>Dynamic Range Separate Histogram Equalization(DRSHE)</a:t>
            </a:r>
            <a:endParaRPr lang="en-IN"/>
          </a:p>
        </p:txBody>
      </p:sp>
      <p:sp>
        <p:nvSpPr>
          <p:cNvPr id="12" name="Rectangle 11">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graphicFrame>
        <p:nvGraphicFramePr>
          <p:cNvPr id="5" name="Content Placeholder 2">
            <a:extLst>
              <a:ext uri="{FF2B5EF4-FFF2-40B4-BE49-F238E27FC236}">
                <a16:creationId xmlns:a16="http://schemas.microsoft.com/office/drawing/2014/main" id="{D776F7DA-0D74-4D8F-923B-8ED936BDF585}"/>
              </a:ext>
            </a:extLst>
          </p:cNvPr>
          <p:cNvGraphicFramePr>
            <a:graphicFrameLocks noGrp="1"/>
          </p:cNvGraphicFramePr>
          <p:nvPr>
            <p:ph idx="1"/>
            <p:extLst>
              <p:ext uri="{D42A27DB-BD31-4B8C-83A1-F6EECF244321}">
                <p14:modId xmlns:p14="http://schemas.microsoft.com/office/powerpoint/2010/main" val="1818815861"/>
              </p:ext>
            </p:extLst>
          </p:nvPr>
        </p:nvGraphicFramePr>
        <p:xfrm>
          <a:off x="816076" y="2222983"/>
          <a:ext cx="10982633"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1675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9976634-0AC9-0111-5683-4E5327C6B2A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10246"/>
            <a:ext cx="12192000" cy="6847753"/>
          </a:xfrm>
        </p:spPr>
      </p:pic>
    </p:spTree>
    <p:extLst>
      <p:ext uri="{BB962C8B-B14F-4D97-AF65-F5344CB8AC3E}">
        <p14:creationId xmlns:p14="http://schemas.microsoft.com/office/powerpoint/2010/main" val="2005195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9976634-0AC9-0111-5683-4E5327C6B2A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Tree>
    <p:extLst>
      <p:ext uri="{BB962C8B-B14F-4D97-AF65-F5344CB8AC3E}">
        <p14:creationId xmlns:p14="http://schemas.microsoft.com/office/powerpoint/2010/main" val="1709032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9976634-0AC9-0111-5683-4E5327C6B2A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Tree>
    <p:extLst>
      <p:ext uri="{BB962C8B-B14F-4D97-AF65-F5344CB8AC3E}">
        <p14:creationId xmlns:p14="http://schemas.microsoft.com/office/powerpoint/2010/main" val="3383825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9976634-0AC9-0111-5683-4E5327C6B2A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Tree>
    <p:extLst>
      <p:ext uri="{BB962C8B-B14F-4D97-AF65-F5344CB8AC3E}">
        <p14:creationId xmlns:p14="http://schemas.microsoft.com/office/powerpoint/2010/main" val="3606389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9976634-0AC9-0111-5683-4E5327C6B2A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Tree>
    <p:extLst>
      <p:ext uri="{BB962C8B-B14F-4D97-AF65-F5344CB8AC3E}">
        <p14:creationId xmlns:p14="http://schemas.microsoft.com/office/powerpoint/2010/main" val="708074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A14D4-920F-075D-A5A3-EE9A3FB946A0}"/>
              </a:ext>
            </a:extLst>
          </p:cNvPr>
          <p:cNvSpPr>
            <a:spLocks noGrp="1"/>
          </p:cNvSpPr>
          <p:nvPr>
            <p:ph type="title"/>
          </p:nvPr>
        </p:nvSpPr>
        <p:spPr>
          <a:xfrm>
            <a:off x="2592925" y="624110"/>
            <a:ext cx="8911687" cy="654084"/>
          </a:xfrm>
        </p:spPr>
        <p:txBody>
          <a:bodyPr/>
          <a:lstStyle/>
          <a:p>
            <a:pPr algn="ctr"/>
            <a:r>
              <a:rPr lang="en-IN"/>
              <a:t>State-of-the-art methods</a:t>
            </a:r>
            <a:endParaRPr lang="en-IN" dirty="0"/>
          </a:p>
        </p:txBody>
      </p:sp>
      <p:sp>
        <p:nvSpPr>
          <p:cNvPr id="3" name="Content Placeholder 2">
            <a:extLst>
              <a:ext uri="{FF2B5EF4-FFF2-40B4-BE49-F238E27FC236}">
                <a16:creationId xmlns:a16="http://schemas.microsoft.com/office/drawing/2014/main" id="{92E6405D-6CF4-6554-B8D2-2D7D505F047A}"/>
              </a:ext>
            </a:extLst>
          </p:cNvPr>
          <p:cNvSpPr>
            <a:spLocks noGrp="1"/>
          </p:cNvSpPr>
          <p:nvPr>
            <p:ph idx="1"/>
          </p:nvPr>
        </p:nvSpPr>
        <p:spPr>
          <a:xfrm>
            <a:off x="2589212" y="1415845"/>
            <a:ext cx="8915400" cy="4495377"/>
          </a:xfrm>
        </p:spPr>
        <p:txBody>
          <a:bodyPr>
            <a:normAutofit/>
          </a:bodyPr>
          <a:lstStyle/>
          <a:p>
            <a:r>
              <a:rPr lang="en-IN" sz="2000" dirty="0"/>
              <a:t>We compared the results obtained by us with some of the existing state-of-the-art methods in the underwater image enhancement domain.</a:t>
            </a:r>
          </a:p>
          <a:p>
            <a:pPr marL="0" indent="0">
              <a:buNone/>
            </a:pPr>
            <a:endParaRPr lang="en-IN" sz="2000" dirty="0"/>
          </a:p>
          <a:p>
            <a:r>
              <a:rPr lang="en-IN" sz="2000" dirty="0"/>
              <a:t>These methods include conventional methods like:</a:t>
            </a:r>
          </a:p>
          <a:p>
            <a:pPr marL="0" indent="0">
              <a:buNone/>
            </a:pPr>
            <a:endParaRPr lang="en-IN" sz="2000" dirty="0"/>
          </a:p>
          <a:p>
            <a:pPr>
              <a:buFont typeface="+mj-lt"/>
              <a:buAutoNum type="arabicPeriod"/>
            </a:pPr>
            <a:r>
              <a:rPr lang="en-IN" sz="2000" dirty="0"/>
              <a:t>Underwater Dark Channel Prior (UDCP)</a:t>
            </a:r>
          </a:p>
          <a:p>
            <a:pPr>
              <a:buFont typeface="+mj-lt"/>
              <a:buAutoNum type="arabicPeriod"/>
            </a:pPr>
            <a:r>
              <a:rPr lang="en-IN" sz="2000" dirty="0"/>
              <a:t>Generation of Dark Channel Prior (GDCP)</a:t>
            </a:r>
          </a:p>
          <a:p>
            <a:pPr>
              <a:buFont typeface="+mj-lt"/>
              <a:buAutoNum type="arabicPeriod"/>
            </a:pPr>
            <a:r>
              <a:rPr lang="en-US" sz="2000" dirty="0"/>
              <a:t>Minimal Color Loss and Locally Adaptive Contrast Enhancement (MLLE)</a:t>
            </a:r>
          </a:p>
          <a:p>
            <a:pPr>
              <a:buFont typeface="+mj-lt"/>
              <a:buAutoNum type="arabicPeriod"/>
            </a:pPr>
            <a:r>
              <a:rPr lang="en-US" sz="2000" dirty="0"/>
              <a:t>Weighted Wavelet Visual Perception Fusion(WWPF)</a:t>
            </a:r>
          </a:p>
          <a:p>
            <a:pPr>
              <a:buFont typeface="+mj-lt"/>
              <a:buAutoNum type="arabicPeriod"/>
            </a:pPr>
            <a:endParaRPr lang="en-US" sz="2000" dirty="0"/>
          </a:p>
          <a:p>
            <a:pPr marL="0" indent="0">
              <a:buNone/>
            </a:pPr>
            <a:endParaRPr lang="en-IN" sz="2000" dirty="0"/>
          </a:p>
        </p:txBody>
      </p:sp>
    </p:spTree>
    <p:extLst>
      <p:ext uri="{BB962C8B-B14F-4D97-AF65-F5344CB8AC3E}">
        <p14:creationId xmlns:p14="http://schemas.microsoft.com/office/powerpoint/2010/main" val="381521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A14D4-920F-075D-A5A3-EE9A3FB946A0}"/>
              </a:ext>
            </a:extLst>
          </p:cNvPr>
          <p:cNvSpPr>
            <a:spLocks noGrp="1"/>
          </p:cNvSpPr>
          <p:nvPr>
            <p:ph type="title"/>
          </p:nvPr>
        </p:nvSpPr>
        <p:spPr/>
        <p:txBody>
          <a:bodyPr/>
          <a:lstStyle/>
          <a:p>
            <a:pPr algn="ctr"/>
            <a:r>
              <a:rPr lang="en-IN" dirty="0"/>
              <a:t>State-of-the-art methods</a:t>
            </a:r>
          </a:p>
        </p:txBody>
      </p:sp>
      <p:pic>
        <p:nvPicPr>
          <p:cNvPr id="7" name="Content Placeholder 6" descr="A collage of fish swimming in the water&#10;&#10;Description automatically generated">
            <a:extLst>
              <a:ext uri="{FF2B5EF4-FFF2-40B4-BE49-F238E27FC236}">
                <a16:creationId xmlns:a16="http://schemas.microsoft.com/office/drawing/2014/main" id="{3501BF33-BA97-FEF1-570A-4A3D227B3E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1597" y="1358188"/>
            <a:ext cx="9436842" cy="4875702"/>
          </a:xfrm>
        </p:spPr>
      </p:pic>
    </p:spTree>
    <p:extLst>
      <p:ext uri="{BB962C8B-B14F-4D97-AF65-F5344CB8AC3E}">
        <p14:creationId xmlns:p14="http://schemas.microsoft.com/office/powerpoint/2010/main" val="2399982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37" name="Group 136">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38"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IN" dirty="0"/>
            </a:p>
          </p:txBody>
        </p:sp>
        <p:sp>
          <p:nvSpPr>
            <p:cNvPr id="139"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IN" dirty="0"/>
            </a:p>
          </p:txBody>
        </p:sp>
        <p:sp>
          <p:nvSpPr>
            <p:cNvPr id="140"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IN" dirty="0"/>
            </a:p>
          </p:txBody>
        </p:sp>
        <p:sp>
          <p:nvSpPr>
            <p:cNvPr id="141"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IN" dirty="0"/>
            </a:p>
          </p:txBody>
        </p:sp>
        <p:sp>
          <p:nvSpPr>
            <p:cNvPr id="142"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IN" dirty="0"/>
            </a:p>
          </p:txBody>
        </p:sp>
        <p:sp>
          <p:nvSpPr>
            <p:cNvPr id="143"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IN" dirty="0"/>
            </a:p>
          </p:txBody>
        </p:sp>
        <p:sp>
          <p:nvSpPr>
            <p:cNvPr id="144"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IN" dirty="0"/>
            </a:p>
          </p:txBody>
        </p:sp>
        <p:sp>
          <p:nvSpPr>
            <p:cNvPr id="145"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IN" dirty="0"/>
            </a:p>
          </p:txBody>
        </p:sp>
        <p:sp>
          <p:nvSpPr>
            <p:cNvPr id="146"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IN" dirty="0"/>
            </a:p>
          </p:txBody>
        </p:sp>
        <p:sp>
          <p:nvSpPr>
            <p:cNvPr id="147"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IN" dirty="0"/>
            </a:p>
          </p:txBody>
        </p:sp>
        <p:sp>
          <p:nvSpPr>
            <p:cNvPr id="148"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IN" dirty="0"/>
            </a:p>
          </p:txBody>
        </p:sp>
        <p:sp>
          <p:nvSpPr>
            <p:cNvPr id="149"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IN" dirty="0"/>
            </a:p>
          </p:txBody>
        </p:sp>
      </p:grpSp>
      <p:grpSp>
        <p:nvGrpSpPr>
          <p:cNvPr id="150" name="Group 149">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51"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IN" dirty="0"/>
            </a:p>
          </p:txBody>
        </p:sp>
        <p:sp>
          <p:nvSpPr>
            <p:cNvPr id="152"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IN" dirty="0"/>
            </a:p>
          </p:txBody>
        </p:sp>
        <p:sp>
          <p:nvSpPr>
            <p:cNvPr id="153"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IN" dirty="0"/>
            </a:p>
          </p:txBody>
        </p:sp>
        <p:sp>
          <p:nvSpPr>
            <p:cNvPr id="154"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IN" dirty="0"/>
            </a:p>
          </p:txBody>
        </p:sp>
        <p:sp>
          <p:nvSpPr>
            <p:cNvPr id="155"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IN" dirty="0"/>
            </a:p>
          </p:txBody>
        </p:sp>
        <p:sp>
          <p:nvSpPr>
            <p:cNvPr id="156"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IN" dirty="0"/>
            </a:p>
          </p:txBody>
        </p:sp>
        <p:sp>
          <p:nvSpPr>
            <p:cNvPr id="157"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IN" dirty="0"/>
            </a:p>
          </p:txBody>
        </p:sp>
        <p:sp>
          <p:nvSpPr>
            <p:cNvPr id="158"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IN" dirty="0"/>
            </a:p>
          </p:txBody>
        </p:sp>
        <p:sp>
          <p:nvSpPr>
            <p:cNvPr id="159"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IN" dirty="0"/>
            </a:p>
          </p:txBody>
        </p:sp>
        <p:sp>
          <p:nvSpPr>
            <p:cNvPr id="160"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IN" dirty="0"/>
            </a:p>
          </p:txBody>
        </p:sp>
        <p:sp>
          <p:nvSpPr>
            <p:cNvPr id="161"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IN" dirty="0"/>
            </a:p>
          </p:txBody>
        </p:sp>
        <p:sp>
          <p:nvSpPr>
            <p:cNvPr id="162"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IN" dirty="0"/>
            </a:p>
          </p:txBody>
        </p:sp>
      </p:grpSp>
      <p:sp>
        <p:nvSpPr>
          <p:cNvPr id="163" name="Rectangle 162">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dirty="0"/>
          </a:p>
        </p:txBody>
      </p:sp>
      <p:sp>
        <p:nvSpPr>
          <p:cNvPr id="164"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dirty="0"/>
          </a:p>
        </p:txBody>
      </p:sp>
      <p:sp useBgFill="1">
        <p:nvSpPr>
          <p:cNvPr id="44" name="Rectangle 43">
            <a:extLst>
              <a:ext uri="{FF2B5EF4-FFF2-40B4-BE49-F238E27FC236}">
                <a16:creationId xmlns:a16="http://schemas.microsoft.com/office/drawing/2014/main" id="{2B258D2B-6AC3-4B3A-A87C-FD7E65178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46" name="Freeform 5">
            <a:extLst>
              <a:ext uri="{FF2B5EF4-FFF2-40B4-BE49-F238E27FC236}">
                <a16:creationId xmlns:a16="http://schemas.microsoft.com/office/drawing/2014/main" id="{8D55DD8B-9BF9-4B91-A22D-2D3F2AEFF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Title 1">
            <a:extLst>
              <a:ext uri="{FF2B5EF4-FFF2-40B4-BE49-F238E27FC236}">
                <a16:creationId xmlns:a16="http://schemas.microsoft.com/office/drawing/2014/main" id="{E7367CE7-8CD9-B0CB-1EFC-76C5E9673FFD}"/>
              </a:ext>
            </a:extLst>
          </p:cNvPr>
          <p:cNvSpPr>
            <a:spLocks noGrp="1"/>
          </p:cNvSpPr>
          <p:nvPr>
            <p:ph type="title"/>
          </p:nvPr>
        </p:nvSpPr>
        <p:spPr>
          <a:xfrm>
            <a:off x="541867" y="787400"/>
            <a:ext cx="7145866" cy="778933"/>
          </a:xfrm>
        </p:spPr>
        <p:txBody>
          <a:bodyPr vert="horz" lIns="91440" tIns="45720" rIns="91440" bIns="45720" rtlCol="0" anchor="ctr">
            <a:normAutofit/>
          </a:bodyPr>
          <a:lstStyle/>
          <a:p>
            <a:r>
              <a:rPr lang="en-US" sz="3200" dirty="0">
                <a:solidFill>
                  <a:srgbClr val="FEFFFF"/>
                </a:solidFill>
              </a:rPr>
              <a:t>Requirements</a:t>
            </a:r>
          </a:p>
        </p:txBody>
      </p:sp>
      <p:sp>
        <p:nvSpPr>
          <p:cNvPr id="4" name="Content Placeholder 3">
            <a:extLst>
              <a:ext uri="{FF2B5EF4-FFF2-40B4-BE49-F238E27FC236}">
                <a16:creationId xmlns:a16="http://schemas.microsoft.com/office/drawing/2014/main" id="{872776C0-3CAE-53C5-51CD-087C1BB914F3}"/>
              </a:ext>
            </a:extLst>
          </p:cNvPr>
          <p:cNvSpPr>
            <a:spLocks noGrp="1"/>
          </p:cNvSpPr>
          <p:nvPr>
            <p:ph sz="half" idx="1"/>
          </p:nvPr>
        </p:nvSpPr>
        <p:spPr>
          <a:xfrm>
            <a:off x="642260" y="2017668"/>
            <a:ext cx="10968716" cy="3857816"/>
          </a:xfrm>
        </p:spPr>
        <p:txBody>
          <a:bodyPr vert="horz" lIns="91440" tIns="45720" rIns="91440" bIns="45720" rtlCol="0">
            <a:noAutofit/>
          </a:bodyPr>
          <a:lstStyle/>
          <a:p>
            <a:pPr>
              <a:lnSpc>
                <a:spcPct val="90000"/>
              </a:lnSpc>
            </a:pPr>
            <a:r>
              <a:rPr lang="en-US" sz="2800" dirty="0">
                <a:solidFill>
                  <a:schemeClr val="tx1">
                    <a:lumMod val="95000"/>
                    <a:lumOff val="5000"/>
                  </a:schemeClr>
                </a:solidFill>
              </a:rPr>
              <a:t>SOFTWARE</a:t>
            </a:r>
          </a:p>
          <a:p>
            <a:pPr lvl="1">
              <a:lnSpc>
                <a:spcPct val="90000"/>
              </a:lnSpc>
            </a:pPr>
            <a:r>
              <a:rPr lang="en-US" sz="2800" dirty="0">
                <a:solidFill>
                  <a:schemeClr val="tx1">
                    <a:lumMod val="95000"/>
                    <a:lumOff val="5000"/>
                  </a:schemeClr>
                </a:solidFill>
              </a:rPr>
              <a:t>Python language</a:t>
            </a:r>
          </a:p>
          <a:p>
            <a:pPr lvl="1">
              <a:lnSpc>
                <a:spcPct val="90000"/>
              </a:lnSpc>
            </a:pPr>
            <a:r>
              <a:rPr lang="en-US" sz="2800" dirty="0">
                <a:solidFill>
                  <a:schemeClr val="tx1">
                    <a:lumMod val="95000"/>
                    <a:lumOff val="5000"/>
                  </a:schemeClr>
                </a:solidFill>
              </a:rPr>
              <a:t>Python libraries like matplotlib, NumPy , PIL , scikit-image , etc.</a:t>
            </a:r>
          </a:p>
          <a:p>
            <a:pPr lvl="1">
              <a:lnSpc>
                <a:spcPct val="90000"/>
              </a:lnSpc>
            </a:pPr>
            <a:r>
              <a:rPr lang="en-US" sz="2800" dirty="0">
                <a:solidFill>
                  <a:schemeClr val="tx1">
                    <a:lumMod val="95000"/>
                    <a:lumOff val="5000"/>
                  </a:schemeClr>
                </a:solidFill>
              </a:rPr>
              <a:t>Image dataset taken from </a:t>
            </a:r>
            <a:r>
              <a:rPr lang="en-US" sz="2800" dirty="0">
                <a:solidFill>
                  <a:schemeClr val="tx1">
                    <a:lumMod val="95000"/>
                    <a:lumOff val="5000"/>
                  </a:schemeClr>
                </a:solidFill>
                <a:hlinkClick r:id="rId2"/>
              </a:rPr>
              <a:t>https://www.kaggle.com/datasets/ashish2001/semantic-segmentation-of-underwater-imagery-suim?select=TEST</a:t>
            </a:r>
            <a:endParaRPr lang="en-US" sz="3200" dirty="0">
              <a:solidFill>
                <a:schemeClr val="tx1">
                  <a:lumMod val="95000"/>
                  <a:lumOff val="5000"/>
                </a:schemeClr>
              </a:solidFill>
            </a:endParaRPr>
          </a:p>
          <a:p>
            <a:pPr lvl="1">
              <a:lnSpc>
                <a:spcPct val="90000"/>
              </a:lnSpc>
            </a:pPr>
            <a:endParaRPr lang="en-US" sz="2000" dirty="0">
              <a:solidFill>
                <a:schemeClr val="tx1">
                  <a:lumMod val="95000"/>
                  <a:lumOff val="5000"/>
                </a:schemeClr>
              </a:solidFill>
            </a:endParaRPr>
          </a:p>
        </p:txBody>
      </p:sp>
    </p:spTree>
    <p:extLst>
      <p:ext uri="{BB962C8B-B14F-4D97-AF65-F5344CB8AC3E}">
        <p14:creationId xmlns:p14="http://schemas.microsoft.com/office/powerpoint/2010/main" val="1240777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A14D4-920F-075D-A5A3-EE9A3FB946A0}"/>
              </a:ext>
            </a:extLst>
          </p:cNvPr>
          <p:cNvSpPr>
            <a:spLocks noGrp="1"/>
          </p:cNvSpPr>
          <p:nvPr>
            <p:ph type="title"/>
          </p:nvPr>
        </p:nvSpPr>
        <p:spPr/>
        <p:txBody>
          <a:bodyPr/>
          <a:lstStyle/>
          <a:p>
            <a:pPr algn="ctr"/>
            <a:r>
              <a:rPr lang="en-IN" dirty="0"/>
              <a:t>State-of-the-art methods(MLLE)</a:t>
            </a:r>
          </a:p>
        </p:txBody>
      </p:sp>
      <p:pic>
        <p:nvPicPr>
          <p:cNvPr id="7" name="Content Placeholder 6">
            <a:extLst>
              <a:ext uri="{FF2B5EF4-FFF2-40B4-BE49-F238E27FC236}">
                <a16:creationId xmlns:a16="http://schemas.microsoft.com/office/drawing/2014/main" id="{3501BF33-BA97-FEF1-570A-4A3D227B3E9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192696" y="1466342"/>
            <a:ext cx="9436842" cy="4875702"/>
          </a:xfrm>
        </p:spPr>
      </p:pic>
    </p:spTree>
    <p:extLst>
      <p:ext uri="{BB962C8B-B14F-4D97-AF65-F5344CB8AC3E}">
        <p14:creationId xmlns:p14="http://schemas.microsoft.com/office/powerpoint/2010/main" val="1225420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89738-3E2D-F695-4A4D-E63ABCE377CA}"/>
              </a:ext>
            </a:extLst>
          </p:cNvPr>
          <p:cNvSpPr>
            <a:spLocks noGrp="1"/>
          </p:cNvSpPr>
          <p:nvPr>
            <p:ph type="title"/>
          </p:nvPr>
        </p:nvSpPr>
        <p:spPr/>
        <p:txBody>
          <a:bodyPr/>
          <a:lstStyle/>
          <a:p>
            <a:pPr algn="ctr"/>
            <a:r>
              <a:rPr lang="en-IN" dirty="0"/>
              <a:t>Conclusion</a:t>
            </a:r>
          </a:p>
        </p:txBody>
      </p:sp>
      <p:sp>
        <p:nvSpPr>
          <p:cNvPr id="3" name="Content Placeholder 2">
            <a:extLst>
              <a:ext uri="{FF2B5EF4-FFF2-40B4-BE49-F238E27FC236}">
                <a16:creationId xmlns:a16="http://schemas.microsoft.com/office/drawing/2014/main" id="{6D7E071F-8E58-3C3C-049F-9C2E93A4D3E9}"/>
              </a:ext>
            </a:extLst>
          </p:cNvPr>
          <p:cNvSpPr>
            <a:spLocks noGrp="1"/>
          </p:cNvSpPr>
          <p:nvPr>
            <p:ph idx="1"/>
          </p:nvPr>
        </p:nvSpPr>
        <p:spPr>
          <a:xfrm>
            <a:off x="2589212" y="1534160"/>
            <a:ext cx="8915400" cy="4947920"/>
          </a:xfrm>
        </p:spPr>
        <p:txBody>
          <a:bodyPr/>
          <a:lstStyle/>
          <a:p>
            <a:r>
              <a:rPr lang="en-IN" dirty="0"/>
              <a:t>For image enhancement , we followed the following three major steps :- </a:t>
            </a:r>
          </a:p>
          <a:p>
            <a:pPr>
              <a:buFont typeface="+mj-lt"/>
              <a:buAutoNum type="arabicPeriod"/>
            </a:pPr>
            <a:r>
              <a:rPr lang="en-IN" b="1" i="1" u="sng" dirty="0"/>
              <a:t>Adaptive Color Correction</a:t>
            </a:r>
            <a:r>
              <a:rPr lang="en-IN" dirty="0"/>
              <a:t>(to improve the quality of red channel with respect to blue and green channels) </a:t>
            </a:r>
          </a:p>
          <a:p>
            <a:pPr>
              <a:buFont typeface="+mj-lt"/>
              <a:buAutoNum type="arabicPeriod"/>
            </a:pPr>
            <a:r>
              <a:rPr lang="en-IN" b="1" i="1" u="sng" dirty="0"/>
              <a:t>Details Enhancement</a:t>
            </a:r>
            <a:r>
              <a:rPr lang="en-IN" dirty="0"/>
              <a:t>(to sharpen the image using first level wavelet transform decomposition)</a:t>
            </a:r>
          </a:p>
          <a:p>
            <a:pPr>
              <a:buFont typeface="+mj-lt"/>
              <a:buAutoNum type="arabicPeriod"/>
            </a:pPr>
            <a:r>
              <a:rPr lang="en-IN" b="1" i="1" u="sng" dirty="0"/>
              <a:t>Contrast Enhancement</a:t>
            </a:r>
            <a:r>
              <a:rPr lang="en-IN" dirty="0"/>
              <a:t>(to improve the contrast of the image)</a:t>
            </a:r>
          </a:p>
          <a:p>
            <a:pPr>
              <a:buFont typeface="+mj-lt"/>
              <a:buAutoNum type="arabicPeriod"/>
            </a:pPr>
            <a:endParaRPr lang="en-IN" dirty="0"/>
          </a:p>
          <a:p>
            <a:r>
              <a:rPr lang="en-IN" dirty="0"/>
              <a:t>We also obtained the results of different contrast enhancement methods like Histogram Equalization , Contrast Limited Adaptive Histogram Equalization(CLAHE) and Dynamic Range Separate Histogram Equalization(DRSHE) and compared them with the existing state-of-the-art method - </a:t>
            </a:r>
            <a:r>
              <a:rPr lang="en-US" dirty="0"/>
              <a:t>Minimal Color Loss and Locally Adaptive Contrast Enhancement (MLLE)</a:t>
            </a:r>
            <a:endParaRPr lang="en-IN" dirty="0"/>
          </a:p>
          <a:p>
            <a:endParaRPr lang="en-IN" i="1" dirty="0"/>
          </a:p>
          <a:p>
            <a:endParaRPr lang="en-IN" i="1" dirty="0"/>
          </a:p>
        </p:txBody>
      </p:sp>
    </p:spTree>
    <p:extLst>
      <p:ext uri="{BB962C8B-B14F-4D97-AF65-F5344CB8AC3E}">
        <p14:creationId xmlns:p14="http://schemas.microsoft.com/office/powerpoint/2010/main" val="1076756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B44579-AF7B-434F-E7C3-254E6C38BB95}"/>
              </a:ext>
            </a:extLst>
          </p:cNvPr>
          <p:cNvSpPr>
            <a:spLocks noGrp="1"/>
          </p:cNvSpPr>
          <p:nvPr>
            <p:ph type="title"/>
          </p:nvPr>
        </p:nvSpPr>
        <p:spPr>
          <a:xfrm>
            <a:off x="810000" y="447187"/>
            <a:ext cx="10571998" cy="1450439"/>
          </a:xfrm>
        </p:spPr>
        <p:txBody>
          <a:bodyPr anchor="ctr"/>
          <a:lstStyle/>
          <a:p>
            <a:pPr algn="ctr"/>
            <a:r>
              <a:rPr lang="en-IN" dirty="0"/>
              <a:t>MODEL</a:t>
            </a:r>
            <a:br>
              <a:rPr lang="en-IN" dirty="0"/>
            </a:br>
            <a:r>
              <a:rPr lang="en-US" sz="1800" b="0" i="0" dirty="0">
                <a:solidFill>
                  <a:srgbClr val="000000"/>
                </a:solidFill>
                <a:effectLst/>
                <a:latin typeface="NimbusRomNo9L-Regu"/>
              </a:rPr>
              <a:t>Underwater Image Enhancement via Adaptive color correction and stationary wavelet details enhancement</a:t>
            </a:r>
            <a:endParaRPr lang="en-IN" dirty="0"/>
          </a:p>
        </p:txBody>
      </p:sp>
      <p:graphicFrame>
        <p:nvGraphicFramePr>
          <p:cNvPr id="8" name="Content Placeholder 5">
            <a:extLst>
              <a:ext uri="{FF2B5EF4-FFF2-40B4-BE49-F238E27FC236}">
                <a16:creationId xmlns:a16="http://schemas.microsoft.com/office/drawing/2014/main" id="{2FAC83A0-45DD-14E4-116B-656364466915}"/>
              </a:ext>
            </a:extLst>
          </p:cNvPr>
          <p:cNvGraphicFramePr>
            <a:graphicFrameLocks noGrp="1"/>
          </p:cNvGraphicFramePr>
          <p:nvPr>
            <p:ph idx="1"/>
          </p:nvPr>
        </p:nvGraphicFramePr>
        <p:xfrm>
          <a:off x="2589212" y="2133600"/>
          <a:ext cx="8915400" cy="3777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8782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9172E95-A006-7118-07EE-7C8377CD2490}"/>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1771" t="12000" r="1436" b="16148"/>
          <a:stretch/>
        </p:blipFill>
        <p:spPr>
          <a:xfrm>
            <a:off x="0" y="0"/>
            <a:ext cx="12192000" cy="6858000"/>
          </a:xfrm>
          <a:prstGeom prst="rect">
            <a:avLst/>
          </a:prstGeom>
        </p:spPr>
      </p:pic>
    </p:spTree>
    <p:extLst>
      <p:ext uri="{BB962C8B-B14F-4D97-AF65-F5344CB8AC3E}">
        <p14:creationId xmlns:p14="http://schemas.microsoft.com/office/powerpoint/2010/main" val="1552254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49" name="Group 48">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IN" dirty="0"/>
            </a:p>
          </p:txBody>
        </p:sp>
        <p:sp>
          <p:nvSpPr>
            <p:cNvPr id="50"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IN" dirty="0"/>
            </a:p>
          </p:txBody>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IN" dirty="0"/>
            </a:p>
          </p:txBody>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IN" dirty="0"/>
            </a:p>
          </p:txBody>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IN" dirty="0"/>
            </a:p>
          </p:txBody>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IN" dirty="0"/>
            </a:p>
          </p:txBody>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IN" dirty="0"/>
            </a:p>
          </p:txBody>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IN" dirty="0"/>
            </a:p>
          </p:txBody>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IN" dirty="0"/>
            </a:p>
          </p:txBody>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IN" dirty="0"/>
            </a:p>
          </p:txBody>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IN" dirty="0"/>
            </a:p>
          </p:txBody>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IN" dirty="0"/>
            </a:p>
          </p:txBody>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IN" dirty="0"/>
            </a:p>
          </p:txBody>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IN" dirty="0"/>
            </a:p>
          </p:txBody>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IN" dirty="0"/>
            </a:p>
          </p:txBody>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IN" dirty="0"/>
            </a:p>
          </p:txBody>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IN" dirty="0"/>
            </a:p>
          </p:txBody>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IN" dirty="0"/>
            </a:p>
          </p:txBody>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IN" dirty="0"/>
            </a:p>
          </p:txBody>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IN" dirty="0"/>
            </a:p>
          </p:txBody>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IN" dirty="0"/>
            </a:p>
          </p:txBody>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IN" dirty="0"/>
            </a:p>
          </p:txBody>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IN" dirty="0"/>
            </a:p>
          </p:txBody>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IN" dirty="0"/>
            </a:p>
          </p:txBody>
        </p:sp>
      </p:grpSp>
      <p:sp>
        <p:nvSpPr>
          <p:cNvPr id="2" name="Title 1">
            <a:extLst>
              <a:ext uri="{FF2B5EF4-FFF2-40B4-BE49-F238E27FC236}">
                <a16:creationId xmlns:a16="http://schemas.microsoft.com/office/drawing/2014/main" id="{F352D37D-0B47-DB61-DF0F-81095F59826D}"/>
              </a:ext>
            </a:extLst>
          </p:cNvPr>
          <p:cNvSpPr>
            <a:spLocks noGrp="1"/>
          </p:cNvSpPr>
          <p:nvPr>
            <p:ph type="title"/>
          </p:nvPr>
        </p:nvSpPr>
        <p:spPr>
          <a:xfrm>
            <a:off x="4659520" y="624110"/>
            <a:ext cx="6845092" cy="1280890"/>
          </a:xfrm>
        </p:spPr>
        <p:txBody>
          <a:bodyPr>
            <a:normAutofit/>
          </a:bodyPr>
          <a:lstStyle/>
          <a:p>
            <a:r>
              <a:rPr lang="en-IN" dirty="0"/>
              <a:t>RGB Channels Decomposition</a:t>
            </a:r>
          </a:p>
        </p:txBody>
      </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dirty="0"/>
          </a:p>
        </p:txBody>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dirty="0"/>
          </a:p>
        </p:txBody>
      </p:sp>
      <p:pic>
        <p:nvPicPr>
          <p:cNvPr id="51" name="Picture 50" descr="Multi-coloured lights blurred into a curve pattern">
            <a:extLst>
              <a:ext uri="{FF2B5EF4-FFF2-40B4-BE49-F238E27FC236}">
                <a16:creationId xmlns:a16="http://schemas.microsoft.com/office/drawing/2014/main" id="{0A660817-5E99-F079-9A07-2B5F53CE7CC2}"/>
              </a:ext>
            </a:extLst>
          </p:cNvPr>
          <p:cNvPicPr>
            <a:picLocks noChangeAspect="1"/>
          </p:cNvPicPr>
          <p:nvPr/>
        </p:nvPicPr>
        <p:blipFill rotWithShape="1">
          <a:blip r:embed="rId2"/>
          <a:srcRect l="21320" r="49027" b="-2"/>
          <a:stretch/>
        </p:blipFill>
        <p:spPr>
          <a:xfrm>
            <a:off x="20" y="1730"/>
            <a:ext cx="2720524" cy="6858000"/>
          </a:xfrm>
          <a:prstGeom prst="rect">
            <a:avLst/>
          </a:prstGeom>
        </p:spPr>
      </p:pic>
      <p:sp>
        <p:nvSpPr>
          <p:cNvPr id="3" name="Content Placeholder 2">
            <a:extLst>
              <a:ext uri="{FF2B5EF4-FFF2-40B4-BE49-F238E27FC236}">
                <a16:creationId xmlns:a16="http://schemas.microsoft.com/office/drawing/2014/main" id="{799ADBBB-CC3E-9B81-4CE0-52A5CFAF49ED}"/>
              </a:ext>
            </a:extLst>
          </p:cNvPr>
          <p:cNvSpPr>
            <a:spLocks noGrp="1"/>
          </p:cNvSpPr>
          <p:nvPr>
            <p:ph idx="1"/>
          </p:nvPr>
        </p:nvSpPr>
        <p:spPr>
          <a:xfrm>
            <a:off x="4656667" y="2133600"/>
            <a:ext cx="6847944" cy="3777622"/>
          </a:xfrm>
        </p:spPr>
        <p:txBody>
          <a:bodyPr>
            <a:normAutofit/>
          </a:bodyPr>
          <a:lstStyle/>
          <a:p>
            <a:r>
              <a:rPr lang="en-IN" dirty="0"/>
              <a:t>Due to its longer wavelength , red light is easily absorbed by water unlike blue-green light with shorter wavelength which have a stronger propagation capacity.</a:t>
            </a:r>
          </a:p>
          <a:p>
            <a:pPr marL="0" indent="0">
              <a:buNone/>
            </a:pPr>
            <a:endParaRPr lang="en-IN" dirty="0"/>
          </a:p>
          <a:p>
            <a:r>
              <a:rPr lang="en-IN" dirty="0"/>
              <a:t>So , underwater, red light diminishes rapidly and blue-green light maintain a stronger intensity than red light.</a:t>
            </a:r>
          </a:p>
          <a:p>
            <a:pPr marL="0" indent="0">
              <a:buNone/>
            </a:pPr>
            <a:endParaRPr lang="en-IN" dirty="0"/>
          </a:p>
          <a:p>
            <a:r>
              <a:rPr lang="en-IN" dirty="0"/>
              <a:t>Therefore , we need to perform colour correction to the different channels separately for better overall enhancement.</a:t>
            </a:r>
          </a:p>
        </p:txBody>
      </p:sp>
    </p:spTree>
    <p:extLst>
      <p:ext uri="{BB962C8B-B14F-4D97-AF65-F5344CB8AC3E}">
        <p14:creationId xmlns:p14="http://schemas.microsoft.com/office/powerpoint/2010/main" val="3989390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79" name="Group 78">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80"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IN" dirty="0"/>
            </a:p>
          </p:txBody>
        </p:sp>
        <p:sp>
          <p:nvSpPr>
            <p:cNvPr id="81"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IN" dirty="0"/>
            </a:p>
          </p:txBody>
        </p:sp>
        <p:sp>
          <p:nvSpPr>
            <p:cNvPr id="82"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IN" dirty="0"/>
            </a:p>
          </p:txBody>
        </p:sp>
        <p:sp>
          <p:nvSpPr>
            <p:cNvPr id="83"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IN" dirty="0"/>
            </a:p>
          </p:txBody>
        </p:sp>
        <p:sp>
          <p:nvSpPr>
            <p:cNvPr id="84"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IN" dirty="0"/>
            </a:p>
          </p:txBody>
        </p:sp>
        <p:sp>
          <p:nvSpPr>
            <p:cNvPr id="85"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IN" dirty="0"/>
            </a:p>
          </p:txBody>
        </p:sp>
        <p:sp>
          <p:nvSpPr>
            <p:cNvPr id="86"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IN" dirty="0"/>
            </a:p>
          </p:txBody>
        </p:sp>
        <p:sp>
          <p:nvSpPr>
            <p:cNvPr id="87"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IN" dirty="0"/>
            </a:p>
          </p:txBody>
        </p:sp>
        <p:sp>
          <p:nvSpPr>
            <p:cNvPr id="88"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IN" dirty="0"/>
            </a:p>
          </p:txBody>
        </p:sp>
        <p:sp>
          <p:nvSpPr>
            <p:cNvPr id="89"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IN" dirty="0"/>
            </a:p>
          </p:txBody>
        </p:sp>
        <p:sp>
          <p:nvSpPr>
            <p:cNvPr id="90"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IN" dirty="0"/>
            </a:p>
          </p:txBody>
        </p:sp>
        <p:sp>
          <p:nvSpPr>
            <p:cNvPr id="91"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IN" dirty="0"/>
            </a:p>
          </p:txBody>
        </p:sp>
      </p:grpSp>
      <p:grpSp>
        <p:nvGrpSpPr>
          <p:cNvPr id="93" name="Group 92">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94"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IN" dirty="0"/>
            </a:p>
          </p:txBody>
        </p:sp>
        <p:sp>
          <p:nvSpPr>
            <p:cNvPr id="95"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IN" dirty="0"/>
            </a:p>
          </p:txBody>
        </p:sp>
        <p:sp>
          <p:nvSpPr>
            <p:cNvPr id="96"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IN" dirty="0"/>
            </a:p>
          </p:txBody>
        </p:sp>
        <p:sp>
          <p:nvSpPr>
            <p:cNvPr id="97"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IN" dirty="0"/>
            </a:p>
          </p:txBody>
        </p:sp>
        <p:sp>
          <p:nvSpPr>
            <p:cNvPr id="98"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IN" dirty="0"/>
            </a:p>
          </p:txBody>
        </p:sp>
        <p:sp>
          <p:nvSpPr>
            <p:cNvPr id="99"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IN" dirty="0"/>
            </a:p>
          </p:txBody>
        </p:sp>
        <p:sp>
          <p:nvSpPr>
            <p:cNvPr id="100"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IN" dirty="0"/>
            </a:p>
          </p:txBody>
        </p:sp>
        <p:sp>
          <p:nvSpPr>
            <p:cNvPr id="101"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IN" dirty="0"/>
            </a:p>
          </p:txBody>
        </p:sp>
        <p:sp>
          <p:nvSpPr>
            <p:cNvPr id="102"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IN" dirty="0"/>
            </a:p>
          </p:txBody>
        </p:sp>
        <p:sp>
          <p:nvSpPr>
            <p:cNvPr id="103"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IN" dirty="0"/>
            </a:p>
          </p:txBody>
        </p:sp>
        <p:sp>
          <p:nvSpPr>
            <p:cNvPr id="104"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IN" dirty="0"/>
            </a:p>
          </p:txBody>
        </p:sp>
        <p:sp>
          <p:nvSpPr>
            <p:cNvPr id="105"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IN" dirty="0"/>
            </a:p>
          </p:txBody>
        </p:sp>
      </p:grpSp>
      <p:sp>
        <p:nvSpPr>
          <p:cNvPr id="2" name="Title 1">
            <a:extLst>
              <a:ext uri="{FF2B5EF4-FFF2-40B4-BE49-F238E27FC236}">
                <a16:creationId xmlns:a16="http://schemas.microsoft.com/office/drawing/2014/main" id="{F352D37D-0B47-DB61-DF0F-81095F59826D}"/>
              </a:ext>
            </a:extLst>
          </p:cNvPr>
          <p:cNvSpPr>
            <a:spLocks noGrp="1"/>
          </p:cNvSpPr>
          <p:nvPr>
            <p:ph type="title"/>
          </p:nvPr>
        </p:nvSpPr>
        <p:spPr>
          <a:xfrm>
            <a:off x="4659520" y="624110"/>
            <a:ext cx="6845092" cy="1280890"/>
          </a:xfrm>
        </p:spPr>
        <p:txBody>
          <a:bodyPr>
            <a:normAutofit/>
          </a:bodyPr>
          <a:lstStyle/>
          <a:p>
            <a:r>
              <a:rPr lang="en-IN" dirty="0"/>
              <a:t>RGB Channels Decomposition</a:t>
            </a:r>
          </a:p>
        </p:txBody>
      </p:sp>
      <p:sp>
        <p:nvSpPr>
          <p:cNvPr id="107" name="Rectangle 106">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dirty="0"/>
          </a:p>
        </p:txBody>
      </p:sp>
      <p:sp>
        <p:nvSpPr>
          <p:cNvPr id="109"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dirty="0"/>
          </a:p>
        </p:txBody>
      </p:sp>
      <p:pic>
        <p:nvPicPr>
          <p:cNvPr id="72" name="Picture 71">
            <a:extLst>
              <a:ext uri="{FF2B5EF4-FFF2-40B4-BE49-F238E27FC236}">
                <a16:creationId xmlns:a16="http://schemas.microsoft.com/office/drawing/2014/main" id="{4429BFFE-81B8-499D-969A-FA1D7F352C32}"/>
              </a:ext>
            </a:extLst>
          </p:cNvPr>
          <p:cNvPicPr>
            <a:picLocks noChangeAspect="1"/>
          </p:cNvPicPr>
          <p:nvPr/>
        </p:nvPicPr>
        <p:blipFill rotWithShape="1">
          <a:blip r:embed="rId2"/>
          <a:srcRect l="23634" r="49886" b="-2"/>
          <a:stretch/>
        </p:blipFill>
        <p:spPr>
          <a:xfrm>
            <a:off x="20" y="1730"/>
            <a:ext cx="2720524" cy="6858000"/>
          </a:xfrm>
          <a:prstGeom prst="rect">
            <a:avLst/>
          </a:prstGeom>
        </p:spPr>
      </p:pic>
      <p:sp>
        <p:nvSpPr>
          <p:cNvPr id="3" name="Content Placeholder 2">
            <a:extLst>
              <a:ext uri="{FF2B5EF4-FFF2-40B4-BE49-F238E27FC236}">
                <a16:creationId xmlns:a16="http://schemas.microsoft.com/office/drawing/2014/main" id="{799ADBBB-CC3E-9B81-4CE0-52A5CFAF49ED}"/>
              </a:ext>
            </a:extLst>
          </p:cNvPr>
          <p:cNvSpPr>
            <a:spLocks noGrp="1"/>
          </p:cNvSpPr>
          <p:nvPr>
            <p:ph idx="1"/>
          </p:nvPr>
        </p:nvSpPr>
        <p:spPr>
          <a:xfrm>
            <a:off x="4656667" y="2133600"/>
            <a:ext cx="6847944" cy="3777622"/>
          </a:xfrm>
        </p:spPr>
        <p:txBody>
          <a:bodyPr>
            <a:normAutofit/>
          </a:bodyPr>
          <a:lstStyle/>
          <a:p>
            <a:r>
              <a:rPr lang="en-IN" dirty="0"/>
              <a:t>In python , we can separate an image into RGB channels using the split() function of the cv2 library , or by converting image into a NumPy array.</a:t>
            </a:r>
          </a:p>
          <a:p>
            <a:pPr marL="0" indent="0">
              <a:buNone/>
            </a:pPr>
            <a:endParaRPr lang="en-IN" dirty="0"/>
          </a:p>
          <a:p>
            <a:r>
              <a:rPr lang="en-US" b="0" i="0" dirty="0">
                <a:effectLst/>
              </a:rPr>
              <a:t>blue_channel, green_channel, red_channel = cv2.split(image)</a:t>
            </a:r>
          </a:p>
          <a:p>
            <a:pPr marL="0" indent="0">
              <a:buNone/>
            </a:pPr>
            <a:endParaRPr lang="en-US" b="0" i="0" dirty="0">
              <a:effectLst/>
            </a:endParaRPr>
          </a:p>
          <a:p>
            <a:r>
              <a:rPr lang="en-IN" dirty="0"/>
              <a:t> red_channel     = </a:t>
            </a:r>
            <a:r>
              <a:rPr lang="en-US" b="0" i="0" dirty="0">
                <a:effectLst/>
              </a:rPr>
              <a:t>numpy.array(image)[:,:,0]</a:t>
            </a:r>
            <a:endParaRPr lang="en-US" dirty="0"/>
          </a:p>
          <a:p>
            <a:pPr marL="0" indent="0">
              <a:buNone/>
            </a:pPr>
            <a:r>
              <a:rPr lang="en-US" dirty="0"/>
              <a:t>      </a:t>
            </a:r>
            <a:r>
              <a:rPr lang="en-US" b="0" i="0" dirty="0">
                <a:effectLst/>
              </a:rPr>
              <a:t>green_channel = numpy.array(image)[:,:,1]</a:t>
            </a:r>
          </a:p>
          <a:p>
            <a:pPr marL="0" indent="0">
              <a:buNone/>
            </a:pPr>
            <a:r>
              <a:rPr lang="en-US" dirty="0"/>
              <a:t>      b</a:t>
            </a:r>
            <a:r>
              <a:rPr lang="en-US" b="0" i="0" dirty="0">
                <a:effectLst/>
              </a:rPr>
              <a:t>lue_channel    </a:t>
            </a:r>
            <a:r>
              <a:rPr lang="en-US" dirty="0"/>
              <a:t>= </a:t>
            </a:r>
            <a:r>
              <a:rPr lang="en-US" b="0" i="0" dirty="0">
                <a:effectLst/>
              </a:rPr>
              <a:t>numpy.array(image)[:,:,2]</a:t>
            </a:r>
            <a:endParaRPr lang="en-IN" b="0" i="0" dirty="0">
              <a:effectLst/>
            </a:endParaRPr>
          </a:p>
        </p:txBody>
      </p:sp>
      <p:pic>
        <p:nvPicPr>
          <p:cNvPr id="4" name="Picture 3" descr="Multi-coloured lights blurred into a curve pattern">
            <a:extLst>
              <a:ext uri="{FF2B5EF4-FFF2-40B4-BE49-F238E27FC236}">
                <a16:creationId xmlns:a16="http://schemas.microsoft.com/office/drawing/2014/main" id="{7ED2F6FD-9730-5FB8-FCF8-3A247A5613EC}"/>
              </a:ext>
            </a:extLst>
          </p:cNvPr>
          <p:cNvPicPr>
            <a:picLocks noChangeAspect="1"/>
          </p:cNvPicPr>
          <p:nvPr/>
        </p:nvPicPr>
        <p:blipFill rotWithShape="1">
          <a:blip r:embed="rId3"/>
          <a:srcRect l="21320" r="49027" b="-2"/>
          <a:stretch/>
        </p:blipFill>
        <p:spPr>
          <a:xfrm>
            <a:off x="-15806" y="-786"/>
            <a:ext cx="2748111" cy="6876122"/>
          </a:xfrm>
          <a:prstGeom prst="rect">
            <a:avLst/>
          </a:prstGeom>
        </p:spPr>
      </p:pic>
    </p:spTree>
    <p:extLst>
      <p:ext uri="{BB962C8B-B14F-4D97-AF65-F5344CB8AC3E}">
        <p14:creationId xmlns:p14="http://schemas.microsoft.com/office/powerpoint/2010/main" val="1473400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9D409-F96B-FDD5-C1C6-1F5BFE1150C0}"/>
              </a:ext>
            </a:extLst>
          </p:cNvPr>
          <p:cNvSpPr>
            <a:spLocks noGrp="1"/>
          </p:cNvSpPr>
          <p:nvPr>
            <p:ph type="title"/>
          </p:nvPr>
        </p:nvSpPr>
        <p:spPr/>
        <p:txBody>
          <a:bodyPr/>
          <a:lstStyle/>
          <a:p>
            <a:pPr algn="ctr"/>
            <a:r>
              <a:rPr lang="en-IN" dirty="0"/>
              <a:t>Adaptive Colour Correction</a:t>
            </a:r>
          </a:p>
        </p:txBody>
      </p:sp>
      <p:graphicFrame>
        <p:nvGraphicFramePr>
          <p:cNvPr id="5" name="Content Placeholder 2">
            <a:extLst>
              <a:ext uri="{FF2B5EF4-FFF2-40B4-BE49-F238E27FC236}">
                <a16:creationId xmlns:a16="http://schemas.microsoft.com/office/drawing/2014/main" id="{D96897DC-309A-9639-CE68-1E7C9F8AFD6D}"/>
              </a:ext>
            </a:extLst>
          </p:cNvPr>
          <p:cNvGraphicFramePr>
            <a:graphicFrameLocks noGrp="1"/>
          </p:cNvGraphicFramePr>
          <p:nvPr>
            <p:ph idx="1"/>
          </p:nvPr>
        </p:nvGraphicFramePr>
        <p:xfrm>
          <a:off x="2589212" y="2133600"/>
          <a:ext cx="8915400" cy="3777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6752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9D409-F96B-FDD5-C1C6-1F5BFE1150C0}"/>
              </a:ext>
            </a:extLst>
          </p:cNvPr>
          <p:cNvSpPr>
            <a:spLocks noGrp="1"/>
          </p:cNvSpPr>
          <p:nvPr>
            <p:ph type="title"/>
          </p:nvPr>
        </p:nvSpPr>
        <p:spPr/>
        <p:txBody>
          <a:bodyPr/>
          <a:lstStyle/>
          <a:p>
            <a:pPr algn="ctr"/>
            <a:r>
              <a:rPr lang="en-IN" dirty="0"/>
              <a:t>Adaptive Colour Correction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306855-0F30-F92B-42C9-53F8AC612B3B}"/>
                  </a:ext>
                </a:extLst>
              </p:cNvPr>
              <p:cNvSpPr>
                <a:spLocks noGrp="1"/>
              </p:cNvSpPr>
              <p:nvPr>
                <p:ph idx="1"/>
              </p:nvPr>
            </p:nvSpPr>
            <p:spPr/>
            <p:txBody>
              <a:bodyPr/>
              <a:lstStyle/>
              <a:p>
                <a:r>
                  <a:rPr lang="en-IN" b="1" i="1" u="sng" dirty="0"/>
                  <a:t>We use the following mathematical relations for the process:</a:t>
                </a:r>
              </a:p>
              <a:p>
                <a:r>
                  <a:rPr lang="en-IN" dirty="0"/>
                  <a:t>Similarity values of channels x and y{SSIM(x,y)} = </a:t>
                </a:r>
                <a14:m>
                  <m:oMath xmlns:m="http://schemas.openxmlformats.org/officeDocument/2006/math">
                    <m:f>
                      <m:fPr>
                        <m:ctrlPr>
                          <a:rPr lang="en-IN" i="1" smtClean="0">
                            <a:latin typeface="Cambria Math" panose="02040503050406030204" pitchFamily="18" charset="0"/>
                          </a:rPr>
                        </m:ctrlPr>
                      </m:fPr>
                      <m:num>
                        <m:r>
                          <a:rPr lang="en-IN" b="0" i="1" smtClean="0">
                            <a:latin typeface="Cambria Math" panose="02040503050406030204" pitchFamily="18" charset="0"/>
                          </a:rPr>
                          <m:t>(2</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𝑥</m:t>
                            </m:r>
                          </m:sub>
                        </m:sSub>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𝑦</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𝐶</m:t>
                            </m:r>
                          </m:e>
                          <m:sub>
                            <m:r>
                              <a:rPr lang="en-IN" b="0" i="1" smtClean="0">
                                <a:latin typeface="Cambria Math" panose="02040503050406030204" pitchFamily="18" charset="0"/>
                                <a:ea typeface="Cambria Math" panose="02040503050406030204" pitchFamily="18" charset="0"/>
                              </a:rPr>
                              <m:t>1</m:t>
                            </m:r>
                          </m:sub>
                        </m:sSub>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rPr>
                              <m:t>𝑥𝑦</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𝐶</m:t>
                            </m:r>
                          </m:e>
                          <m:sub>
                            <m:r>
                              <a:rPr lang="en-IN" b="0" i="1" smtClean="0">
                                <a:latin typeface="Cambria Math" panose="02040503050406030204" pitchFamily="18" charset="0"/>
                              </a:rPr>
                              <m:t>2</m:t>
                            </m:r>
                          </m:sub>
                        </m:sSub>
                        <m:r>
                          <a:rPr lang="en-IN" b="0" i="1" smtClean="0">
                            <a:latin typeface="Cambria Math" panose="02040503050406030204" pitchFamily="18" charset="0"/>
                          </a:rPr>
                          <m:t>)</m:t>
                        </m:r>
                      </m:num>
                      <m:den>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rPr>
                              <m:t>𝑥</m:t>
                            </m:r>
                          </m:sub>
                          <m:sup>
                            <m:r>
                              <a:rPr lang="en-IN" b="0" i="1" smtClean="0">
                                <a:latin typeface="Cambria Math" panose="02040503050406030204" pitchFamily="18" charset="0"/>
                              </a:rPr>
                              <m:t>2</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rPr>
                              <m:t>𝑦</m:t>
                            </m:r>
                          </m:sub>
                          <m:sup>
                            <m:r>
                              <a:rPr lang="en-IN" b="0" i="1" smtClean="0">
                                <a:latin typeface="Cambria Math" panose="02040503050406030204" pitchFamily="18" charset="0"/>
                              </a:rPr>
                              <m:t>2</m:t>
                            </m:r>
                          </m:sup>
                        </m:sSubSup>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𝐶</m:t>
                            </m:r>
                          </m:e>
                          <m:sub>
                            <m:r>
                              <a:rPr lang="en-IN" b="0" i="1" smtClean="0">
                                <a:latin typeface="Cambria Math" panose="02040503050406030204" pitchFamily="18" charset="0"/>
                              </a:rPr>
                              <m:t>1</m:t>
                            </m:r>
                          </m:sub>
                        </m:sSub>
                        <m:r>
                          <a:rPr lang="en-IN" b="0" i="1" smtClean="0">
                            <a:latin typeface="Cambria Math" panose="02040503050406030204" pitchFamily="18" charset="0"/>
                          </a:rPr>
                          <m:t>)</m:t>
                        </m:r>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smtClean="0">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rPr>
                              <m:t>𝑋</m:t>
                            </m:r>
                          </m:sub>
                          <m:sup>
                            <m:r>
                              <a:rPr lang="en-IN" b="0" i="1" smtClean="0">
                                <a:latin typeface="Cambria Math" panose="02040503050406030204" pitchFamily="18" charset="0"/>
                              </a:rPr>
                              <m:t>2</m:t>
                            </m:r>
                          </m:sup>
                        </m:sSubSup>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smtClean="0">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rPr>
                              <m:t>𝑌</m:t>
                            </m:r>
                          </m:sub>
                          <m:sup>
                            <m:r>
                              <a:rPr lang="en-IN" b="0" i="1" smtClean="0">
                                <a:latin typeface="Cambria Math" panose="02040503050406030204" pitchFamily="18" charset="0"/>
                              </a:rPr>
                              <m:t>2</m:t>
                            </m:r>
                          </m:sup>
                        </m:sSubSup>
                        <m:r>
                          <a:rPr lang="en-IN" i="1">
                            <a:latin typeface="Cambria Math" panose="02040503050406030204" pitchFamily="18" charset="0"/>
                          </a:rPr>
                          <m:t>+</m:t>
                        </m:r>
                        <m:sSub>
                          <m:sSubPr>
                            <m:ctrlPr>
                              <a:rPr lang="en-IN" i="1">
                                <a:latin typeface="Cambria Math" panose="02040503050406030204" pitchFamily="18" charset="0"/>
                              </a:rPr>
                            </m:ctrlPr>
                          </m:sSubPr>
                          <m:e>
                            <m:r>
                              <a:rPr lang="en-IN" b="0" i="1" smtClean="0">
                                <a:latin typeface="Cambria Math" panose="02040503050406030204" pitchFamily="18" charset="0"/>
                              </a:rPr>
                              <m:t>𝐶</m:t>
                            </m:r>
                          </m:e>
                          <m:sub>
                            <m:r>
                              <a:rPr lang="en-IN" b="0" i="1" smtClean="0">
                                <a:latin typeface="Cambria Math" panose="02040503050406030204" pitchFamily="18" charset="0"/>
                              </a:rPr>
                              <m:t>2</m:t>
                            </m:r>
                          </m:sub>
                        </m:sSub>
                        <m:r>
                          <a:rPr lang="en-IN" b="0" i="1" smtClean="0">
                            <a:latin typeface="Cambria Math" panose="02040503050406030204" pitchFamily="18" charset="0"/>
                          </a:rPr>
                          <m:t>)</m:t>
                        </m:r>
                      </m:den>
                    </m:f>
                  </m:oMath>
                </a14:m>
                <a:r>
                  <a:rPr lang="en-IN" dirty="0"/>
                  <a:t> , where</a:t>
                </a:r>
              </a:p>
              <a:p>
                <a:pPr>
                  <a:buFont typeface="Arial" panose="020B0604020202020204" pitchFamily="34" charset="0"/>
                  <a:buChar char="•"/>
                </a:pPr>
                <a:r>
                  <a:rPr lang="en-IN" sz="1400" dirty="0"/>
                  <a:t>μ , </a:t>
                </a:r>
                <a:r>
                  <a:rPr lang="el-GR" sz="1400" dirty="0"/>
                  <a:t>σ</a:t>
                </a:r>
                <a:r>
                  <a:rPr lang="en-IN" sz="1400" dirty="0"/>
                  <a:t> -&gt; mean , variance of respective channels</a:t>
                </a:r>
              </a:p>
              <a:p>
                <a:pPr>
                  <a:buFont typeface="Arial" panose="020B0604020202020204" pitchFamily="34" charset="0"/>
                  <a:buChar char="•"/>
                </a:pPr>
                <a14:m>
                  <m:oMath xmlns:m="http://schemas.openxmlformats.org/officeDocument/2006/math">
                    <m:sSub>
                      <m:sSubPr>
                        <m:ctrlPr>
                          <a:rPr lang="en-IN" sz="1400" i="1" smtClean="0">
                            <a:latin typeface="Cambria Math" panose="02040503050406030204" pitchFamily="18" charset="0"/>
                          </a:rPr>
                        </m:ctrlPr>
                      </m:sSubPr>
                      <m:e>
                        <m:r>
                          <a:rPr lang="en-IN" sz="1400" b="0" i="1" smtClean="0">
                            <a:latin typeface="Cambria Math" panose="02040503050406030204" pitchFamily="18" charset="0"/>
                          </a:rPr>
                          <m:t>𝐶</m:t>
                        </m:r>
                      </m:e>
                      <m:sub>
                        <m:r>
                          <a:rPr lang="en-IN" sz="1400" b="0" i="1" smtClean="0">
                            <a:latin typeface="Cambria Math" panose="02040503050406030204" pitchFamily="18" charset="0"/>
                          </a:rPr>
                          <m:t>1</m:t>
                        </m:r>
                      </m:sub>
                    </m:sSub>
                    <m:r>
                      <a:rPr lang="en-IN" sz="1400" b="0" i="1" smtClean="0">
                        <a:latin typeface="Cambria Math" panose="02040503050406030204" pitchFamily="18" charset="0"/>
                      </a:rPr>
                      <m:t> ,  </m:t>
                    </m:r>
                    <m:sSub>
                      <m:sSubPr>
                        <m:ctrlPr>
                          <a:rPr lang="en-IN" sz="1400" i="1" smtClean="0">
                            <a:latin typeface="Cambria Math" panose="02040503050406030204" pitchFamily="18" charset="0"/>
                          </a:rPr>
                        </m:ctrlPr>
                      </m:sSubPr>
                      <m:e>
                        <m:r>
                          <a:rPr lang="en-IN" sz="1400" b="0" i="1" smtClean="0">
                            <a:latin typeface="Cambria Math" panose="02040503050406030204" pitchFamily="18" charset="0"/>
                          </a:rPr>
                          <m:t>𝐶</m:t>
                        </m:r>
                      </m:e>
                      <m:sub>
                        <m:r>
                          <a:rPr lang="en-IN" sz="1400" b="0" i="1" smtClean="0">
                            <a:latin typeface="Cambria Math" panose="02040503050406030204" pitchFamily="18" charset="0"/>
                          </a:rPr>
                          <m:t>2</m:t>
                        </m:r>
                      </m:sub>
                    </m:sSub>
                  </m:oMath>
                </a14:m>
                <a:r>
                  <a:rPr lang="en-IN" sz="1400" dirty="0"/>
                  <a:t> -&gt; stabilization constants</a:t>
                </a:r>
              </a:p>
              <a:p>
                <a:pPr marL="0" indent="0">
                  <a:buNone/>
                </a:pPr>
                <a:endParaRPr lang="en-IN" sz="1400" dirty="0"/>
              </a:p>
              <a:p>
                <a:pPr>
                  <a:buFont typeface="Courier New" panose="02070309020205020404" pitchFamily="49" charset="0"/>
                  <a:buChar char="o"/>
                </a:pPr>
                <a14:m>
                  <m:oMath xmlns:m="http://schemas.openxmlformats.org/officeDocument/2006/math">
                    <m:sSubSup>
                      <m:sSubSupPr>
                        <m:ctrlPr>
                          <a:rPr lang="en-IN" i="1" smtClean="0">
                            <a:latin typeface="Cambria Math" panose="02040503050406030204" pitchFamily="18" charset="0"/>
                          </a:rPr>
                        </m:ctrlPr>
                      </m:sSubSupPr>
                      <m:e>
                        <m:r>
                          <a:rPr lang="en-IN" b="0" i="1" smtClean="0">
                            <a:latin typeface="Cambria Math" panose="02040503050406030204" pitchFamily="18" charset="0"/>
                          </a:rPr>
                          <m:t>𝑃</m:t>
                        </m:r>
                      </m:e>
                      <m:sub>
                        <m:r>
                          <a:rPr lang="en-IN" b="0" i="1" smtClean="0">
                            <a:latin typeface="Cambria Math" panose="02040503050406030204" pitchFamily="18" charset="0"/>
                          </a:rPr>
                          <m:t>𝑆𝑆𝐼𝑀</m:t>
                        </m:r>
                      </m:sub>
                      <m:sup>
                        <m:r>
                          <a:rPr lang="en-IN" b="0" i="1" smtClean="0">
                            <a:latin typeface="Cambria Math" panose="02040503050406030204" pitchFamily="18" charset="0"/>
                          </a:rPr>
                          <m:t>𝑅</m:t>
                        </m:r>
                      </m:sup>
                    </m:sSubSup>
                    <m:r>
                      <a:rPr lang="en-IN" b="0" i="1" smtClean="0">
                        <a:latin typeface="Cambria Math" panose="02040503050406030204" pitchFamily="18" charset="0"/>
                      </a:rPr>
                      <m:t>= </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 </m:t>
                        </m:r>
                        <m:eqArr>
                          <m:eqArrPr>
                            <m:ctrlPr>
                              <a:rPr lang="en-IN" b="0" i="1" smtClean="0">
                                <a:latin typeface="Cambria Math" panose="02040503050406030204" pitchFamily="18" charset="0"/>
                              </a:rPr>
                            </m:ctrlPr>
                          </m:eqArrPr>
                          <m:e>
                            <m:r>
                              <a:rPr lang="en-IN" b="0" i="1" smtClean="0">
                                <a:latin typeface="Cambria Math" panose="02040503050406030204" pitchFamily="18" charset="0"/>
                              </a:rPr>
                              <m:t>𝑆𝑆𝐼𝑀</m:t>
                            </m:r>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𝐼</m:t>
                                    </m:r>
                                  </m:e>
                                  <m:sup>
                                    <m:r>
                                      <a:rPr lang="en-IN" b="0" i="1" smtClean="0">
                                        <a:latin typeface="Cambria Math" panose="02040503050406030204" pitchFamily="18" charset="0"/>
                                      </a:rPr>
                                      <m:t>𝑅</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𝐼</m:t>
                                    </m:r>
                                  </m:e>
                                  <m:sup>
                                    <m:r>
                                      <a:rPr lang="en-IN" b="0" i="1" smtClean="0">
                                        <a:latin typeface="Cambria Math" panose="02040503050406030204" pitchFamily="18" charset="0"/>
                                      </a:rPr>
                                      <m:t>𝐵</m:t>
                                    </m:r>
                                  </m:sup>
                                </m:sSup>
                              </m:e>
                            </m:d>
                            <m:r>
                              <a:rPr lang="en-IN" b="0" i="1" smtClean="0">
                                <a:latin typeface="Cambria Math" panose="02040503050406030204" pitchFamily="18" charset="0"/>
                              </a:rPr>
                              <m:t>    ,  </m:t>
                            </m:r>
                            <m:r>
                              <a:rPr lang="en-IN" b="0" i="1" smtClean="0">
                                <a:latin typeface="Cambria Math" panose="02040503050406030204" pitchFamily="18" charset="0"/>
                              </a:rPr>
                              <m:t>𝑖𝑓</m:t>
                            </m:r>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𝑃</m:t>
                                </m:r>
                              </m:e>
                              <m:sub>
                                <m:r>
                                  <a:rPr lang="en-IN" b="0" i="1" smtClean="0">
                                    <a:latin typeface="Cambria Math" panose="02040503050406030204" pitchFamily="18" charset="0"/>
                                  </a:rPr>
                                  <m:t>𝑚𝑒𝑎𝑛</m:t>
                                </m:r>
                              </m:sub>
                              <m:sup>
                                <m:r>
                                  <a:rPr lang="en-IN" b="0" i="1" smtClean="0">
                                    <a:latin typeface="Cambria Math" panose="02040503050406030204" pitchFamily="18" charset="0"/>
                                  </a:rPr>
                                  <m:t>𝐵</m:t>
                                </m:r>
                              </m:sup>
                            </m:sSubSup>
                            <m:r>
                              <a:rPr lang="en-IN" b="0" i="1" smtClean="0">
                                <a:latin typeface="Cambria Math" panose="02040503050406030204" pitchFamily="18" charset="0"/>
                              </a:rPr>
                              <m:t>&gt;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𝑃</m:t>
                                </m:r>
                              </m:e>
                              <m:sub>
                                <m:r>
                                  <a:rPr lang="en-IN" b="0" i="1" smtClean="0">
                                    <a:latin typeface="Cambria Math" panose="02040503050406030204" pitchFamily="18" charset="0"/>
                                  </a:rPr>
                                  <m:t>𝑚𝑒𝑎𝑛</m:t>
                                </m:r>
                              </m:sub>
                              <m:sup>
                                <m:r>
                                  <a:rPr lang="en-IN" b="0" i="1" smtClean="0">
                                    <a:latin typeface="Cambria Math" panose="02040503050406030204" pitchFamily="18" charset="0"/>
                                  </a:rPr>
                                  <m:t>𝐺</m:t>
                                </m:r>
                              </m:sup>
                            </m:sSubSup>
                            <m:r>
                              <a:rPr lang="en-IN" b="0" i="1" smtClean="0">
                                <a:latin typeface="Cambria Math" panose="02040503050406030204" pitchFamily="18" charset="0"/>
                              </a:rPr>
                              <m:t> </m:t>
                            </m:r>
                          </m:e>
                          <m:e>
                            <m:r>
                              <a:rPr lang="en-IN" i="1">
                                <a:latin typeface="Cambria Math" panose="02040503050406030204" pitchFamily="18" charset="0"/>
                              </a:rPr>
                              <m:t>𝑆𝑆𝐼𝑀</m:t>
                            </m:r>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0" i="1" smtClean="0">
                                        <a:latin typeface="Cambria Math" panose="02040503050406030204" pitchFamily="18" charset="0"/>
                                      </a:rPr>
                                      <m:t>𝐼</m:t>
                                    </m:r>
                                  </m:e>
                                  <m:sup>
                                    <m:r>
                                      <a:rPr lang="en-IN" b="0" i="1" smtClean="0">
                                        <a:latin typeface="Cambria Math" panose="02040503050406030204" pitchFamily="18" charset="0"/>
                                      </a:rPr>
                                      <m:t>𝑅</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b="0" i="1" smtClean="0">
                                        <a:latin typeface="Cambria Math" panose="02040503050406030204" pitchFamily="18" charset="0"/>
                                      </a:rPr>
                                      <m:t>𝐼</m:t>
                                    </m:r>
                                  </m:e>
                                  <m:sup>
                                    <m:r>
                                      <a:rPr lang="en-IN" b="0" i="1" smtClean="0">
                                        <a:latin typeface="Cambria Math" panose="02040503050406030204" pitchFamily="18" charset="0"/>
                                      </a:rPr>
                                      <m:t>𝐺</m:t>
                                    </m:r>
                                  </m:sup>
                                </m:sSup>
                              </m:e>
                            </m:d>
                            <m:r>
                              <a:rPr lang="en-IN" b="0" i="1" smtClean="0">
                                <a:latin typeface="Cambria Math" panose="02040503050406030204" pitchFamily="18" charset="0"/>
                              </a:rPr>
                              <m:t>    ,  </m:t>
                            </m:r>
                            <m:r>
                              <a:rPr lang="en-IN" b="0" i="1" smtClean="0">
                                <a:latin typeface="Cambria Math" panose="02040503050406030204" pitchFamily="18" charset="0"/>
                              </a:rPr>
                              <m:t>𝑖𝑓</m:t>
                            </m:r>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𝑃</m:t>
                                </m:r>
                              </m:e>
                              <m:sub>
                                <m:r>
                                  <a:rPr lang="en-IN" b="0" i="1" smtClean="0">
                                    <a:latin typeface="Cambria Math" panose="02040503050406030204" pitchFamily="18" charset="0"/>
                                  </a:rPr>
                                  <m:t>𝑚𝑒𝑎𝑛</m:t>
                                </m:r>
                              </m:sub>
                              <m:sup>
                                <m:r>
                                  <a:rPr lang="en-IN" b="0" i="1" smtClean="0">
                                    <a:latin typeface="Cambria Math" panose="02040503050406030204" pitchFamily="18" charset="0"/>
                                  </a:rPr>
                                  <m:t>𝐺</m:t>
                                </m:r>
                              </m:sup>
                            </m:sSubSup>
                            <m:r>
                              <a:rPr lang="en-IN" b="0" i="1" smtClean="0">
                                <a:latin typeface="Cambria Math" panose="02040503050406030204" pitchFamily="18" charset="0"/>
                              </a:rPr>
                              <m:t>&gt;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𝑃</m:t>
                                </m:r>
                              </m:e>
                              <m:sub>
                                <m:r>
                                  <a:rPr lang="en-IN" b="0" i="1" smtClean="0">
                                    <a:latin typeface="Cambria Math" panose="02040503050406030204" pitchFamily="18" charset="0"/>
                                  </a:rPr>
                                  <m:t>𝑚𝑒𝑎𝑛</m:t>
                                </m:r>
                              </m:sub>
                              <m:sup>
                                <m:r>
                                  <a:rPr lang="en-IN" b="0" i="1" smtClean="0">
                                    <a:latin typeface="Cambria Math" panose="02040503050406030204" pitchFamily="18" charset="0"/>
                                  </a:rPr>
                                  <m:t>𝐵</m:t>
                                </m:r>
                              </m:sup>
                            </m:sSubSup>
                          </m:e>
                        </m:eqArr>
                      </m:e>
                    </m:d>
                  </m:oMath>
                </a14:m>
                <a:endParaRPr lang="en-IN" dirty="0"/>
              </a:p>
              <a:p>
                <a:pPr>
                  <a:buFont typeface="Courier New" panose="02070309020205020404" pitchFamily="49" charset="0"/>
                  <a:buChar char="o"/>
                </a:pPr>
                <a14:m>
                  <m:oMath xmlns:m="http://schemas.openxmlformats.org/officeDocument/2006/math">
                    <m:sSubSup>
                      <m:sSubSupPr>
                        <m:ctrlPr>
                          <a:rPr lang="en-IN" i="1" smtClean="0">
                            <a:latin typeface="Cambria Math" panose="02040503050406030204" pitchFamily="18" charset="0"/>
                          </a:rPr>
                        </m:ctrlPr>
                      </m:sSubSupPr>
                      <m:e>
                        <m:r>
                          <a:rPr lang="en-IN" b="0" i="1" smtClean="0">
                            <a:latin typeface="Cambria Math" panose="02040503050406030204" pitchFamily="18" charset="0"/>
                          </a:rPr>
                          <m:t>𝑃</m:t>
                        </m:r>
                      </m:e>
                      <m:sub>
                        <m:r>
                          <a:rPr lang="en-IN" b="0" i="1" smtClean="0">
                            <a:latin typeface="Cambria Math" panose="02040503050406030204" pitchFamily="18" charset="0"/>
                          </a:rPr>
                          <m:t>𝑆𝑆𝐼𝑀</m:t>
                        </m:r>
                      </m:sub>
                      <m:sup>
                        <m:r>
                          <a:rPr lang="en-IN" b="0" i="1" smtClean="0">
                            <a:latin typeface="Cambria Math" panose="02040503050406030204" pitchFamily="18" charset="0"/>
                          </a:rPr>
                          <m:t>𝐵</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𝑃</m:t>
                        </m:r>
                      </m:e>
                      <m:sub>
                        <m:r>
                          <a:rPr lang="en-IN" b="0" i="1" smtClean="0">
                            <a:latin typeface="Cambria Math" panose="02040503050406030204" pitchFamily="18" charset="0"/>
                          </a:rPr>
                          <m:t>𝑆𝑆𝐼𝑀</m:t>
                        </m:r>
                      </m:sub>
                      <m:sup>
                        <m:r>
                          <a:rPr lang="en-IN" b="0" i="1" smtClean="0">
                            <a:latin typeface="Cambria Math" panose="02040503050406030204" pitchFamily="18" charset="0"/>
                          </a:rPr>
                          <m:t>𝐺</m:t>
                        </m:r>
                      </m:sup>
                    </m:sSubSup>
                    <m:r>
                      <a:rPr lang="en-IN" b="0" i="1" smtClean="0">
                        <a:latin typeface="Cambria Math" panose="02040503050406030204" pitchFamily="18" charset="0"/>
                      </a:rPr>
                      <m:t>=</m:t>
                    </m:r>
                    <m:r>
                      <a:rPr lang="en-IN" b="0" i="1" smtClean="0">
                        <a:latin typeface="Cambria Math" panose="02040503050406030204" pitchFamily="18" charset="0"/>
                      </a:rPr>
                      <m:t>𝑆𝑆𝐼𝑀</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𝐼</m:t>
                        </m:r>
                      </m:e>
                      <m:sup>
                        <m:r>
                          <a:rPr lang="en-IN" b="0" i="1" smtClean="0">
                            <a:latin typeface="Cambria Math" panose="02040503050406030204" pitchFamily="18" charset="0"/>
                          </a:rPr>
                          <m:t>𝐵</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𝐼</m:t>
                        </m:r>
                      </m:e>
                      <m:sup>
                        <m:r>
                          <a:rPr lang="en-IN" b="0" i="1" smtClean="0">
                            <a:latin typeface="Cambria Math" panose="02040503050406030204" pitchFamily="18" charset="0"/>
                          </a:rPr>
                          <m:t>𝐺</m:t>
                        </m:r>
                      </m:sup>
                    </m:sSup>
                    <m:r>
                      <a:rPr lang="en-IN" b="0" i="1" smtClean="0">
                        <a:latin typeface="Cambria Math" panose="02040503050406030204" pitchFamily="18" charset="0"/>
                      </a:rPr>
                      <m:t>)</m:t>
                    </m:r>
                  </m:oMath>
                </a14:m>
                <a:endParaRPr lang="en-IN" dirty="0"/>
              </a:p>
            </p:txBody>
          </p:sp>
        </mc:Choice>
        <mc:Fallback xmlns="">
          <p:sp>
            <p:nvSpPr>
              <p:cNvPr id="3" name="Content Placeholder 2">
                <a:extLst>
                  <a:ext uri="{FF2B5EF4-FFF2-40B4-BE49-F238E27FC236}">
                    <a16:creationId xmlns:a16="http://schemas.microsoft.com/office/drawing/2014/main" id="{65306855-0F30-F92B-42C9-53F8AC612B3B}"/>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72280205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4366</TotalTime>
  <Words>1502</Words>
  <Application>Microsoft Office PowerPoint</Application>
  <PresentationFormat>Widescreen</PresentationFormat>
  <Paragraphs>125</Paragraphs>
  <Slides>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Cambria Math</vt:lpstr>
      <vt:lpstr>Century Gothic</vt:lpstr>
      <vt:lpstr>Courier New</vt:lpstr>
      <vt:lpstr>NimbusRomNo9L-Regu</vt:lpstr>
      <vt:lpstr>Söhne Mono</vt:lpstr>
      <vt:lpstr>Wingdings</vt:lpstr>
      <vt:lpstr>Wingdings 3</vt:lpstr>
      <vt:lpstr>Wisp</vt:lpstr>
      <vt:lpstr>Underwater Image Enhancement </vt:lpstr>
      <vt:lpstr>Objective and Motivation</vt:lpstr>
      <vt:lpstr>Requirements</vt:lpstr>
      <vt:lpstr>MODEL Underwater Image Enhancement via Adaptive color correction and stationary wavelet details enhancement</vt:lpstr>
      <vt:lpstr>PowerPoint Presentation</vt:lpstr>
      <vt:lpstr>RGB Channels Decomposition</vt:lpstr>
      <vt:lpstr>RGB Channels Decomposition</vt:lpstr>
      <vt:lpstr>Adaptive Colour Correction</vt:lpstr>
      <vt:lpstr>Adaptive Colour Correction</vt:lpstr>
      <vt:lpstr>Results After Adaptive Colour Correction</vt:lpstr>
      <vt:lpstr>Stationary Wavelet Transform</vt:lpstr>
      <vt:lpstr>Stationary Wavelet Transform</vt:lpstr>
      <vt:lpstr>Stationary Wavelet Transform</vt:lpstr>
      <vt:lpstr>Results After Stationary Wavelet Details Enhancement</vt:lpstr>
      <vt:lpstr>RGB channels recombination and histogram equalization</vt:lpstr>
      <vt:lpstr>Histogram Equalization </vt:lpstr>
      <vt:lpstr>HISTOGRAM EQUALIZATION</vt:lpstr>
      <vt:lpstr>Contrast Limited Adaptive Histogram Equalization [CLAHE]</vt:lpstr>
      <vt:lpstr>Contrast Limited Adaptive Histogram Equalization [CLAHE]</vt:lpstr>
      <vt:lpstr>Contrast Limited Adaptive Histogram Equalization [CLAHE]</vt:lpstr>
      <vt:lpstr>Dynamic Range Separate Histogram Equalization(DRSHE)</vt:lpstr>
      <vt:lpstr>Dynamic Range Separate Histogram Equalization(DRSHE)</vt:lpstr>
      <vt:lpstr>PowerPoint Presentation</vt:lpstr>
      <vt:lpstr>PowerPoint Presentation</vt:lpstr>
      <vt:lpstr>PowerPoint Presentation</vt:lpstr>
      <vt:lpstr>PowerPoint Presentation</vt:lpstr>
      <vt:lpstr>PowerPoint Presentation</vt:lpstr>
      <vt:lpstr>State-of-the-art methods</vt:lpstr>
      <vt:lpstr>State-of-the-art methods</vt:lpstr>
      <vt:lpstr>State-of-the-art methods(MLLE)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Underwater Image Enhancement using Rasberry Pi and Pi Camera</dc:title>
  <dc:creator>Deb Mukherjee</dc:creator>
  <cp:lastModifiedBy>Deb Mukherjee</cp:lastModifiedBy>
  <cp:revision>67</cp:revision>
  <dcterms:created xsi:type="dcterms:W3CDTF">2024-01-18T17:40:19Z</dcterms:created>
  <dcterms:modified xsi:type="dcterms:W3CDTF">2024-04-18T16:47:51Z</dcterms:modified>
</cp:coreProperties>
</file>